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8" r:id="rId2"/>
    <p:sldMasterId id="2147483672" r:id="rId3"/>
  </p:sldMasterIdLst>
  <p:notesMasterIdLst>
    <p:notesMasterId r:id="rId21"/>
  </p:notesMasterIdLst>
  <p:sldIdLst>
    <p:sldId id="328" r:id="rId4"/>
    <p:sldId id="326" r:id="rId5"/>
    <p:sldId id="327" r:id="rId6"/>
    <p:sldId id="333" r:id="rId7"/>
    <p:sldId id="329" r:id="rId8"/>
    <p:sldId id="284" r:id="rId9"/>
    <p:sldId id="285" r:id="rId10"/>
    <p:sldId id="321" r:id="rId11"/>
    <p:sldId id="267" r:id="rId12"/>
    <p:sldId id="265" r:id="rId13"/>
    <p:sldId id="276" r:id="rId14"/>
    <p:sldId id="331" r:id="rId15"/>
    <p:sldId id="334" r:id="rId16"/>
    <p:sldId id="332" r:id="rId17"/>
    <p:sldId id="335" r:id="rId18"/>
    <p:sldId id="336" r:id="rId19"/>
    <p:sldId id="274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Lato" panose="020B060402020202020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1061" autoAdjust="0"/>
  </p:normalViewPr>
  <p:slideViewPr>
    <p:cSldViewPr snapToGrid="0" showGuides="1">
      <p:cViewPr>
        <p:scale>
          <a:sx n="95" d="100"/>
          <a:sy n="95" d="100"/>
        </p:scale>
        <p:origin x="-81" y="-13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1" d="100"/>
        <a:sy n="7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3293963254593179E-2"/>
          <c:y val="5.6030183727034118E-2"/>
          <c:w val="0.88337270341207352"/>
          <c:h val="0.8326195683872849"/>
        </c:manualLayout>
      </c:layout>
      <c:lineChart>
        <c:grouping val="standard"/>
        <c:varyColors val="0"/>
        <c:ser>
          <c:idx val="0"/>
          <c:order val="0"/>
          <c:marker>
            <c:symbol val="none"/>
          </c:marker>
          <c:val>
            <c:numRef>
              <c:f>Sheet1!$B$7:$E$7</c:f>
              <c:numCache>
                <c:formatCode>General</c:formatCode>
                <c:ptCount val="4"/>
                <c:pt idx="0">
                  <c:v>100</c:v>
                </c:pt>
                <c:pt idx="1">
                  <c:v>90</c:v>
                </c:pt>
                <c:pt idx="2">
                  <c:v>75</c:v>
                </c:pt>
                <c:pt idx="3">
                  <c:v>25</c:v>
                </c:pt>
              </c:numCache>
            </c:numRef>
          </c:val>
          <c:smooth val="1"/>
        </c:ser>
        <c:ser>
          <c:idx val="1"/>
          <c:order val="1"/>
          <c:marker>
            <c:symbol val="none"/>
          </c:marker>
          <c:val>
            <c:numRef>
              <c:f>Sheet1!$B$8:$E$8</c:f>
              <c:numCache>
                <c:formatCode>General</c:formatCode>
                <c:ptCount val="4"/>
                <c:pt idx="0">
                  <c:v>98</c:v>
                </c:pt>
                <c:pt idx="1">
                  <c:v>85</c:v>
                </c:pt>
                <c:pt idx="2">
                  <c:v>30</c:v>
                </c:pt>
                <c:pt idx="3">
                  <c:v>15</c:v>
                </c:pt>
              </c:numCache>
            </c:numRef>
          </c:val>
          <c:smooth val="1"/>
        </c:ser>
        <c:ser>
          <c:idx val="2"/>
          <c:order val="2"/>
          <c:marker>
            <c:symbol val="none"/>
          </c:marker>
          <c:val>
            <c:numRef>
              <c:f>Sheet1!$B$9:$E$9</c:f>
              <c:numCache>
                <c:formatCode>General</c:formatCode>
                <c:ptCount val="4"/>
                <c:pt idx="0">
                  <c:v>96</c:v>
                </c:pt>
                <c:pt idx="1">
                  <c:v>80</c:v>
                </c:pt>
                <c:pt idx="2">
                  <c:v>40</c:v>
                </c:pt>
                <c:pt idx="3">
                  <c:v>20</c:v>
                </c:pt>
              </c:numCache>
            </c:numRef>
          </c:val>
          <c:smooth val="1"/>
        </c:ser>
        <c:ser>
          <c:idx val="3"/>
          <c:order val="3"/>
          <c:marker>
            <c:symbol val="none"/>
          </c:marker>
          <c:val>
            <c:numRef>
              <c:f>Sheet1!$B$10:$E$10</c:f>
              <c:numCache>
                <c:formatCode>General</c:formatCode>
                <c:ptCount val="4"/>
                <c:pt idx="0">
                  <c:v>92</c:v>
                </c:pt>
                <c:pt idx="1">
                  <c:v>50</c:v>
                </c:pt>
                <c:pt idx="2">
                  <c:v>25</c:v>
                </c:pt>
                <c:pt idx="3">
                  <c:v>10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6246528"/>
        <c:axId val="106248064"/>
      </c:lineChart>
      <c:catAx>
        <c:axId val="106246528"/>
        <c:scaling>
          <c:orientation val="minMax"/>
        </c:scaling>
        <c:delete val="0"/>
        <c:axPos val="b"/>
        <c:majorTickMark val="none"/>
        <c:minorTickMark val="none"/>
        <c:tickLblPos val="none"/>
        <c:crossAx val="106248064"/>
        <c:crosses val="autoZero"/>
        <c:auto val="1"/>
        <c:lblAlgn val="ctr"/>
        <c:lblOffset val="100"/>
        <c:noMultiLvlLbl val="0"/>
      </c:catAx>
      <c:valAx>
        <c:axId val="106248064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crossAx val="106246528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3293963254593179E-2"/>
          <c:y val="5.6030183727034118E-2"/>
          <c:w val="0.88337270341207352"/>
          <c:h val="0.8326195683872849"/>
        </c:manualLayout>
      </c:layout>
      <c:lineChart>
        <c:grouping val="standard"/>
        <c:varyColors val="0"/>
        <c:ser>
          <c:idx val="0"/>
          <c:order val="0"/>
          <c:marker>
            <c:symbol val="none"/>
          </c:marker>
          <c:val>
            <c:numRef>
              <c:f>Sheet1!$B$7:$E$7</c:f>
              <c:numCache>
                <c:formatCode>General</c:formatCode>
                <c:ptCount val="4"/>
                <c:pt idx="0">
                  <c:v>100</c:v>
                </c:pt>
                <c:pt idx="1">
                  <c:v>90</c:v>
                </c:pt>
                <c:pt idx="2">
                  <c:v>75</c:v>
                </c:pt>
                <c:pt idx="3">
                  <c:v>25</c:v>
                </c:pt>
              </c:numCache>
            </c:numRef>
          </c:val>
          <c:smooth val="1"/>
        </c:ser>
        <c:ser>
          <c:idx val="1"/>
          <c:order val="1"/>
          <c:marker>
            <c:symbol val="none"/>
          </c:marker>
          <c:val>
            <c:numRef>
              <c:f>Sheet1!$B$8:$E$8</c:f>
              <c:numCache>
                <c:formatCode>General</c:formatCode>
                <c:ptCount val="4"/>
                <c:pt idx="0">
                  <c:v>98</c:v>
                </c:pt>
                <c:pt idx="1">
                  <c:v>85</c:v>
                </c:pt>
                <c:pt idx="2">
                  <c:v>30</c:v>
                </c:pt>
                <c:pt idx="3">
                  <c:v>15</c:v>
                </c:pt>
              </c:numCache>
            </c:numRef>
          </c:val>
          <c:smooth val="1"/>
        </c:ser>
        <c:ser>
          <c:idx val="2"/>
          <c:order val="2"/>
          <c:marker>
            <c:symbol val="none"/>
          </c:marker>
          <c:val>
            <c:numRef>
              <c:f>Sheet1!$B$9:$E$9</c:f>
              <c:numCache>
                <c:formatCode>General</c:formatCode>
                <c:ptCount val="4"/>
                <c:pt idx="0">
                  <c:v>96</c:v>
                </c:pt>
                <c:pt idx="1">
                  <c:v>80</c:v>
                </c:pt>
                <c:pt idx="2">
                  <c:v>40</c:v>
                </c:pt>
                <c:pt idx="3">
                  <c:v>20</c:v>
                </c:pt>
              </c:numCache>
            </c:numRef>
          </c:val>
          <c:smooth val="1"/>
        </c:ser>
        <c:ser>
          <c:idx val="3"/>
          <c:order val="3"/>
          <c:marker>
            <c:symbol val="none"/>
          </c:marker>
          <c:val>
            <c:numRef>
              <c:f>Sheet1!$B$10:$E$10</c:f>
              <c:numCache>
                <c:formatCode>General</c:formatCode>
                <c:ptCount val="4"/>
                <c:pt idx="0">
                  <c:v>92</c:v>
                </c:pt>
                <c:pt idx="1">
                  <c:v>50</c:v>
                </c:pt>
                <c:pt idx="2">
                  <c:v>25</c:v>
                </c:pt>
                <c:pt idx="3">
                  <c:v>10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5636608"/>
        <c:axId val="105638144"/>
      </c:lineChart>
      <c:catAx>
        <c:axId val="105636608"/>
        <c:scaling>
          <c:orientation val="minMax"/>
        </c:scaling>
        <c:delete val="0"/>
        <c:axPos val="b"/>
        <c:majorTickMark val="none"/>
        <c:minorTickMark val="none"/>
        <c:tickLblPos val="none"/>
        <c:crossAx val="105638144"/>
        <c:crosses val="autoZero"/>
        <c:auto val="1"/>
        <c:lblAlgn val="ctr"/>
        <c:lblOffset val="100"/>
        <c:noMultiLvlLbl val="0"/>
      </c:catAx>
      <c:valAx>
        <c:axId val="105638144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crossAx val="10563660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3293963254593179E-2"/>
          <c:y val="5.6030183727034118E-2"/>
          <c:w val="0.88337270341207352"/>
          <c:h val="0.8326195683872849"/>
        </c:manualLayout>
      </c:layout>
      <c:lineChart>
        <c:grouping val="standard"/>
        <c:varyColors val="0"/>
        <c:ser>
          <c:idx val="0"/>
          <c:order val="0"/>
          <c:marker>
            <c:symbol val="none"/>
          </c:marker>
          <c:val>
            <c:numRef>
              <c:f>Sheet1!$B$7:$E$7</c:f>
              <c:numCache>
                <c:formatCode>General</c:formatCode>
                <c:ptCount val="4"/>
                <c:pt idx="0">
                  <c:v>100</c:v>
                </c:pt>
                <c:pt idx="1">
                  <c:v>90</c:v>
                </c:pt>
                <c:pt idx="2">
                  <c:v>75</c:v>
                </c:pt>
                <c:pt idx="3">
                  <c:v>25</c:v>
                </c:pt>
              </c:numCache>
            </c:numRef>
          </c:val>
          <c:smooth val="1"/>
        </c:ser>
        <c:ser>
          <c:idx val="1"/>
          <c:order val="1"/>
          <c:marker>
            <c:symbol val="none"/>
          </c:marker>
          <c:val>
            <c:numRef>
              <c:f>Sheet1!$B$8:$E$8</c:f>
              <c:numCache>
                <c:formatCode>General</c:formatCode>
                <c:ptCount val="4"/>
                <c:pt idx="0">
                  <c:v>98</c:v>
                </c:pt>
                <c:pt idx="1">
                  <c:v>85</c:v>
                </c:pt>
                <c:pt idx="2">
                  <c:v>30</c:v>
                </c:pt>
                <c:pt idx="3">
                  <c:v>15</c:v>
                </c:pt>
              </c:numCache>
            </c:numRef>
          </c:val>
          <c:smooth val="1"/>
        </c:ser>
        <c:ser>
          <c:idx val="2"/>
          <c:order val="2"/>
          <c:marker>
            <c:symbol val="none"/>
          </c:marker>
          <c:val>
            <c:numRef>
              <c:f>Sheet1!$B$9:$E$9</c:f>
              <c:numCache>
                <c:formatCode>General</c:formatCode>
                <c:ptCount val="4"/>
                <c:pt idx="0">
                  <c:v>96</c:v>
                </c:pt>
                <c:pt idx="1">
                  <c:v>80</c:v>
                </c:pt>
                <c:pt idx="2">
                  <c:v>40</c:v>
                </c:pt>
                <c:pt idx="3">
                  <c:v>20</c:v>
                </c:pt>
              </c:numCache>
            </c:numRef>
          </c:val>
          <c:smooth val="1"/>
        </c:ser>
        <c:ser>
          <c:idx val="3"/>
          <c:order val="3"/>
          <c:marker>
            <c:symbol val="none"/>
          </c:marker>
          <c:val>
            <c:numRef>
              <c:f>Sheet1!$B$10:$E$10</c:f>
              <c:numCache>
                <c:formatCode>General</c:formatCode>
                <c:ptCount val="4"/>
                <c:pt idx="0">
                  <c:v>92</c:v>
                </c:pt>
                <c:pt idx="1">
                  <c:v>50</c:v>
                </c:pt>
                <c:pt idx="2">
                  <c:v>25</c:v>
                </c:pt>
                <c:pt idx="3">
                  <c:v>10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5672704"/>
        <c:axId val="105674240"/>
      </c:lineChart>
      <c:catAx>
        <c:axId val="105672704"/>
        <c:scaling>
          <c:orientation val="minMax"/>
        </c:scaling>
        <c:delete val="0"/>
        <c:axPos val="b"/>
        <c:majorTickMark val="none"/>
        <c:minorTickMark val="none"/>
        <c:tickLblPos val="none"/>
        <c:crossAx val="105674240"/>
        <c:crosses val="autoZero"/>
        <c:auto val="1"/>
        <c:lblAlgn val="ctr"/>
        <c:lblOffset val="100"/>
        <c:noMultiLvlLbl val="0"/>
      </c:catAx>
      <c:valAx>
        <c:axId val="105674240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crossAx val="105672704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9F4928-0FD0-45CF-AAD4-84E33F130EEE}" type="datetimeFigureOut">
              <a:rPr lang="sv-SE" smtClean="0"/>
              <a:t>2020-09-15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01C063-7B1B-4A5C-8EB8-DB1DDB368D6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25518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509962"/>
            <a:ext cx="12192000" cy="33480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098509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sv-SE"/>
              <a:t>Klicka här för att ändra format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62316"/>
            <a:ext cx="9144000" cy="139548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format på underrubrik i bakgrunden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04151-25ED-4E4A-ACA4-79FCAE9A6128}" type="datetime1">
              <a:rPr lang="en-GB" smtClean="0"/>
              <a:t>15/09/2020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products are for research use only          ML-00-00675 Rev01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CE542-1F81-4289-A72A-68A7F925587C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90" y="218201"/>
            <a:ext cx="1269810" cy="511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486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/>
          <a:srcRect l="5042"/>
          <a:stretch/>
        </p:blipFill>
        <p:spPr>
          <a:xfrm>
            <a:off x="0" y="-594"/>
            <a:ext cx="12192000" cy="685859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861705" y="122609"/>
            <a:ext cx="1214216" cy="365125"/>
          </a:xfrm>
        </p:spPr>
        <p:txBody>
          <a:bodyPr/>
          <a:lstStyle/>
          <a:p>
            <a:fld id="{346BFBBD-3B25-4214-974B-9784054D1161}" type="datetime1">
              <a:rPr lang="en-GB" smtClean="0"/>
              <a:t>15/09/2020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products are for research use only          ML-00-00675 Rev01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CE542-1F81-4289-A72A-68A7F925587C}" type="slidenum">
              <a:rPr lang="en-GB" smtClean="0"/>
              <a:t>‹#›</a:t>
            </a:fld>
            <a:endParaRPr lang="en-GB"/>
          </a:p>
        </p:txBody>
      </p:sp>
      <p:pic>
        <p:nvPicPr>
          <p:cNvPr id="19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711" y="6444376"/>
            <a:ext cx="940753" cy="378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900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915824" y="201109"/>
            <a:ext cx="1057546" cy="365125"/>
          </a:xfrm>
        </p:spPr>
        <p:txBody>
          <a:bodyPr/>
          <a:lstStyle/>
          <a:p>
            <a:fld id="{15BC493B-79A9-4841-ACD4-7C78FD1E3459}" type="datetime1">
              <a:rPr lang="en-GB" smtClean="0"/>
              <a:t>15/09/2020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products are for research use only          ML-00-00675 Rev01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CE542-1F81-4289-A72A-68A7F925587C}" type="slidenum">
              <a:rPr lang="en-GB" smtClean="0"/>
              <a:t>‹#›</a:t>
            </a:fld>
            <a:endParaRPr lang="en-GB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2"/>
          <a:srcRect l="19274"/>
          <a:stretch/>
        </p:blipFill>
        <p:spPr>
          <a:xfrm>
            <a:off x="-9526" y="84144"/>
            <a:ext cx="2721585" cy="6529382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711" y="6444376"/>
            <a:ext cx="940753" cy="378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396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509962"/>
            <a:ext cx="12192000" cy="33480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098509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62316"/>
            <a:ext cx="9144000" cy="139548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format på underrubrik i bakgrunden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747BF-9805-4357-B9CB-9212C4C965F6}" type="datetime1">
              <a:rPr lang="en-GB" smtClean="0"/>
              <a:t>15/09/2020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products are for research use only          ML-00-00675 Rev01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CE542-1F81-4289-A72A-68A7F925587C}" type="slidenum">
              <a:rPr lang="en-GB" smtClean="0"/>
              <a:t>‹#›</a:t>
            </a:fld>
            <a:endParaRPr lang="en-GB"/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90" y="218201"/>
            <a:ext cx="1269810" cy="511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496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509962"/>
            <a:ext cx="12192000" cy="33480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098509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accent2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62316"/>
            <a:ext cx="9144000" cy="139548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format på underrubrik i bakgrunden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FBDF6-9AAB-41FB-9F04-A1354C53C1F5}" type="datetime1">
              <a:rPr lang="en-GB" smtClean="0"/>
              <a:t>15/09/2020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products are for research use only          ML-00-00675 Rev01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CE542-1F81-4289-A72A-68A7F925587C}" type="slidenum">
              <a:rPr lang="en-GB" smtClean="0"/>
              <a:t>‹#›</a:t>
            </a:fld>
            <a:endParaRPr lang="en-GB"/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90" y="218201"/>
            <a:ext cx="1269810" cy="511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177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86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50DDC-C5F6-47E8-9BFF-BCD948BB9FEE}" type="datetime1">
              <a:rPr lang="en-GB" smtClean="0"/>
              <a:t>15/09/2020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products are for research use only          ML-00-00675 Rev01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CE542-1F81-4289-A72A-68A7F925587C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93788"/>
            <a:ext cx="10515600" cy="73183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78788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/>
          <a:srcRect l="4016" t="12031"/>
          <a:stretch/>
        </p:blipFill>
        <p:spPr>
          <a:xfrm>
            <a:off x="0" y="-1"/>
            <a:ext cx="12171452" cy="6853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86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861705" y="122609"/>
            <a:ext cx="1214216" cy="365125"/>
          </a:xfrm>
        </p:spPr>
        <p:txBody>
          <a:bodyPr/>
          <a:lstStyle/>
          <a:p>
            <a:fld id="{D5BC9E8C-3903-4110-BA6D-CB85BACF1A9F}" type="datetime1">
              <a:rPr lang="en-GB" smtClean="0"/>
              <a:t>15/09/2020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products are for research use only          ML-00-00675 Rev01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CE542-1F81-4289-A72A-68A7F925587C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93788"/>
            <a:ext cx="10515600" cy="73183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400" b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grpSp>
        <p:nvGrpSpPr>
          <p:cNvPr id="14" name="Grupp 6"/>
          <p:cNvGrpSpPr>
            <a:grpSpLocks noChangeAspect="1"/>
          </p:cNvGrpSpPr>
          <p:nvPr userDrawn="1"/>
        </p:nvGrpSpPr>
        <p:grpSpPr>
          <a:xfrm>
            <a:off x="9479940" y="6407495"/>
            <a:ext cx="2634236" cy="345600"/>
            <a:chOff x="107876" y="53703"/>
            <a:chExt cx="2909833" cy="360040"/>
          </a:xfrm>
        </p:grpSpPr>
        <p:pic>
          <p:nvPicPr>
            <p:cNvPr id="15" name="Picture 3" descr="X:\Kvalitetssystem\Dokument under arbete\Marknadsmaterial\Bildfiler\Logotyper\9200X, VLVbio-logotyp\Förberedelser, VLVbio\VLVbio logotyp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76" y="53703"/>
              <a:ext cx="896636" cy="360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X:\Kvalitetssystem\Dokument under arbete\Marknadsmaterial\Bildfiler\Logotyper\Peviva-logotyp\Peviva logotyp liten - Kopia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7219" y="83550"/>
              <a:ext cx="432048" cy="10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ruta 9"/>
            <p:cNvSpPr txBox="1"/>
            <p:nvPr/>
          </p:nvSpPr>
          <p:spPr>
            <a:xfrm>
              <a:off x="1004511" y="191254"/>
              <a:ext cx="2013198" cy="154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900" b="1" i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The dead cells still count! ™</a:t>
              </a:r>
            </a:p>
          </p:txBody>
        </p:sp>
        <p:cxnSp>
          <p:nvCxnSpPr>
            <p:cNvPr id="18" name="Rak 10"/>
            <p:cNvCxnSpPr/>
            <p:nvPr/>
          </p:nvCxnSpPr>
          <p:spPr>
            <a:xfrm flipV="1">
              <a:off x="1043980" y="92333"/>
              <a:ext cx="0" cy="216024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2441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 Pev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/>
          <a:srcRect l="4016" t="12031"/>
          <a:stretch/>
        </p:blipFill>
        <p:spPr>
          <a:xfrm>
            <a:off x="2" y="-1"/>
            <a:ext cx="12171452" cy="685394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861705" y="122613"/>
            <a:ext cx="1214216" cy="365125"/>
          </a:xfrm>
        </p:spPr>
        <p:txBody>
          <a:bodyPr/>
          <a:lstStyle/>
          <a:p>
            <a:fld id="{431DDFCC-CBC5-4758-B8DD-2322EA3FF124}" type="datetime1">
              <a:rPr lang="en-GB" smtClean="0"/>
              <a:t>15/09/2020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products are for research use only          ML-00-00675 Rev01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CE542-1F81-4289-A72A-68A7F925587C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9" name="Bildobjekt 2" descr="image00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870" y="6359274"/>
            <a:ext cx="1365503" cy="35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708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509962"/>
            <a:ext cx="12192000" cy="33480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098509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62316"/>
            <a:ext cx="9144000" cy="139548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B0278-7239-44D5-A05D-41623B91E127}" type="datetime1">
              <a:rPr lang="en-GB" smtClean="0"/>
              <a:t>15/09/2020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products are for research use only          ML-00-00675 Rev01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CE542-1F81-4289-A72A-68A7F925587C}" type="slidenum">
              <a:rPr lang="en-GB" smtClean="0"/>
              <a:t>‹#›</a:t>
            </a:fld>
            <a:endParaRPr lang="en-GB"/>
          </a:p>
        </p:txBody>
      </p:sp>
      <p:grpSp>
        <p:nvGrpSpPr>
          <p:cNvPr id="9" name="Grupp 6"/>
          <p:cNvGrpSpPr/>
          <p:nvPr userDrawn="1"/>
        </p:nvGrpSpPr>
        <p:grpSpPr>
          <a:xfrm>
            <a:off x="254190" y="218201"/>
            <a:ext cx="4108684" cy="539041"/>
            <a:chOff x="107876" y="53703"/>
            <a:chExt cx="2909833" cy="360040"/>
          </a:xfrm>
        </p:grpSpPr>
        <p:pic>
          <p:nvPicPr>
            <p:cNvPr id="10" name="Picture 3" descr="X:\Kvalitetssystem\Dokument under arbete\Marknadsmaterial\Bildfiler\Logotyper\9200X, VLVbio-logotyp\Förberedelser, VLVbio\VLVbio logotype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76" y="53703"/>
              <a:ext cx="896636" cy="360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 descr="X:\Kvalitetssystem\Dokument under arbete\Marknadsmaterial\Bildfiler\Logotyper\Peviva-logotyp\Peviva logotyp liten - Kopia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7219" y="83550"/>
              <a:ext cx="432048" cy="10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ruta 9"/>
            <p:cNvSpPr txBox="1"/>
            <p:nvPr/>
          </p:nvSpPr>
          <p:spPr>
            <a:xfrm>
              <a:off x="1004511" y="191254"/>
              <a:ext cx="2013198" cy="154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900" b="1" i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The dead cells still count! ™</a:t>
              </a:r>
            </a:p>
          </p:txBody>
        </p:sp>
        <p:cxnSp>
          <p:nvCxnSpPr>
            <p:cNvPr id="13" name="Rak 10"/>
            <p:cNvCxnSpPr/>
            <p:nvPr/>
          </p:nvCxnSpPr>
          <p:spPr>
            <a:xfrm flipV="1">
              <a:off x="1043980" y="92333"/>
              <a:ext cx="0" cy="216024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2196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86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861705" y="122609"/>
            <a:ext cx="1214216" cy="365125"/>
          </a:xfrm>
        </p:spPr>
        <p:txBody>
          <a:bodyPr/>
          <a:lstStyle/>
          <a:p>
            <a:fld id="{8B4A39FA-05B8-43EA-BCC2-03099EBD4632}" type="datetime1">
              <a:rPr lang="en-GB" smtClean="0"/>
              <a:t>15/09/2020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products are for research use only          ML-00-00675 Rev01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CE542-1F81-4289-A72A-68A7F925587C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93788"/>
            <a:ext cx="10515600" cy="73183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400" b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07906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/>
          <a:srcRect l="4016" t="12031"/>
          <a:stretch/>
        </p:blipFill>
        <p:spPr>
          <a:xfrm>
            <a:off x="0" y="-1"/>
            <a:ext cx="12171452" cy="6853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86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861705" y="122609"/>
            <a:ext cx="1214216" cy="365125"/>
          </a:xfrm>
        </p:spPr>
        <p:txBody>
          <a:bodyPr/>
          <a:lstStyle/>
          <a:p>
            <a:fld id="{21C31662-560E-4F8C-BF93-F3570591D790}" type="datetime1">
              <a:rPr lang="en-GB" smtClean="0"/>
              <a:t>15/09/2020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products are for research use only          ML-00-00675 Rev01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CE542-1F81-4289-A72A-68A7F925587C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93788"/>
            <a:ext cx="10515600" cy="73183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400" b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grpSp>
        <p:nvGrpSpPr>
          <p:cNvPr id="14" name="Grupp 6"/>
          <p:cNvGrpSpPr>
            <a:grpSpLocks noChangeAspect="1"/>
          </p:cNvGrpSpPr>
          <p:nvPr userDrawn="1"/>
        </p:nvGrpSpPr>
        <p:grpSpPr>
          <a:xfrm>
            <a:off x="9479940" y="6407495"/>
            <a:ext cx="2634236" cy="345600"/>
            <a:chOff x="107876" y="53703"/>
            <a:chExt cx="2909833" cy="360040"/>
          </a:xfrm>
        </p:grpSpPr>
        <p:pic>
          <p:nvPicPr>
            <p:cNvPr id="15" name="Picture 3" descr="X:\Kvalitetssystem\Dokument under arbete\Marknadsmaterial\Bildfiler\Logotyper\9200X, VLVbio-logotyp\Förberedelser, VLVbio\VLVbio logotyp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76" y="53703"/>
              <a:ext cx="896636" cy="360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X:\Kvalitetssystem\Dokument under arbete\Marknadsmaterial\Bildfiler\Logotyper\Peviva-logotyp\Peviva logotyp liten - Kopia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7219" y="83550"/>
              <a:ext cx="432048" cy="10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ruta 9"/>
            <p:cNvSpPr txBox="1"/>
            <p:nvPr/>
          </p:nvSpPr>
          <p:spPr>
            <a:xfrm>
              <a:off x="1004511" y="191254"/>
              <a:ext cx="2013198" cy="154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900" b="1" i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The dead cells still count! ™</a:t>
              </a:r>
            </a:p>
          </p:txBody>
        </p:sp>
        <p:cxnSp>
          <p:nvCxnSpPr>
            <p:cNvPr id="18" name="Rak 10"/>
            <p:cNvCxnSpPr/>
            <p:nvPr/>
          </p:nvCxnSpPr>
          <p:spPr>
            <a:xfrm flipV="1">
              <a:off x="1043980" y="92333"/>
              <a:ext cx="0" cy="216024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8367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866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861705" y="122609"/>
            <a:ext cx="1214216" cy="365125"/>
          </a:xfrm>
        </p:spPr>
        <p:txBody>
          <a:bodyPr/>
          <a:lstStyle/>
          <a:p>
            <a:fld id="{4929720D-8395-41FD-B6EE-A0331F6B593C}" type="datetime1">
              <a:rPr lang="en-GB" smtClean="0"/>
              <a:t>15/09/2020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products are for research use only          ML-00-00675 Rev01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CE542-1F81-4289-A72A-68A7F925587C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93788"/>
            <a:ext cx="10515600" cy="73183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400" b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16238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/>
          <a:srcRect l="5042"/>
          <a:stretch/>
        </p:blipFill>
        <p:spPr>
          <a:xfrm>
            <a:off x="0" y="-594"/>
            <a:ext cx="12192000" cy="68585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86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861705" y="122609"/>
            <a:ext cx="1214216" cy="365125"/>
          </a:xfrm>
        </p:spPr>
        <p:txBody>
          <a:bodyPr/>
          <a:lstStyle/>
          <a:p>
            <a:fld id="{C84B0F84-D55D-478D-B744-FDF36D0195DD}" type="datetime1">
              <a:rPr lang="en-GB" smtClean="0"/>
              <a:t>15/09/2020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products are for research use only          ML-00-00675 Rev01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CE542-1F81-4289-A72A-68A7F925587C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93788"/>
            <a:ext cx="10515600" cy="73183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400" b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grpSp>
        <p:nvGrpSpPr>
          <p:cNvPr id="14" name="Grupp 6"/>
          <p:cNvGrpSpPr>
            <a:grpSpLocks noChangeAspect="1"/>
          </p:cNvGrpSpPr>
          <p:nvPr userDrawn="1"/>
        </p:nvGrpSpPr>
        <p:grpSpPr>
          <a:xfrm>
            <a:off x="9479940" y="6407495"/>
            <a:ext cx="2634236" cy="345600"/>
            <a:chOff x="107876" y="53703"/>
            <a:chExt cx="2909833" cy="360040"/>
          </a:xfrm>
        </p:grpSpPr>
        <p:pic>
          <p:nvPicPr>
            <p:cNvPr id="15" name="Picture 3" descr="X:\Kvalitetssystem\Dokument under arbete\Marknadsmaterial\Bildfiler\Logotyper\9200X, VLVbio-logotyp\Förberedelser, VLVbio\VLVbio logotyp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76" y="53703"/>
              <a:ext cx="896636" cy="360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X:\Kvalitetssystem\Dokument under arbete\Marknadsmaterial\Bildfiler\Logotyper\Peviva-logotyp\Peviva logotyp liten - Kopia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7219" y="83550"/>
              <a:ext cx="432048" cy="10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ruta 9"/>
            <p:cNvSpPr txBox="1"/>
            <p:nvPr/>
          </p:nvSpPr>
          <p:spPr>
            <a:xfrm>
              <a:off x="1004511" y="191254"/>
              <a:ext cx="2013198" cy="154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900" b="1" i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The dead cells still count! ™</a:t>
              </a:r>
            </a:p>
          </p:txBody>
        </p:sp>
        <p:cxnSp>
          <p:nvCxnSpPr>
            <p:cNvPr id="18" name="Rak 10"/>
            <p:cNvCxnSpPr/>
            <p:nvPr/>
          </p:nvCxnSpPr>
          <p:spPr>
            <a:xfrm flipV="1">
              <a:off x="1043980" y="92333"/>
              <a:ext cx="0" cy="216024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2147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86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435409"/>
            <a:ext cx="10515600" cy="274155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861705" y="122609"/>
            <a:ext cx="1214216" cy="365125"/>
          </a:xfrm>
        </p:spPr>
        <p:txBody>
          <a:bodyPr/>
          <a:lstStyle/>
          <a:p>
            <a:fld id="{8341738D-7789-4A20-A644-67F5824DD52E}" type="datetime1">
              <a:rPr lang="en-GB" smtClean="0"/>
              <a:t>15/09/2020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products are for research use only          ML-00-00675 Rev01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CE542-1F81-4289-A72A-68A7F925587C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93788"/>
            <a:ext cx="10515600" cy="73183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400" b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838200" y="1822451"/>
            <a:ext cx="10515600" cy="16129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2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86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C6A50-4AD7-4461-B6A2-1CE8B1D2AB3D}" type="datetime1">
              <a:rPr lang="en-GB" smtClean="0"/>
              <a:t>15/09/2020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products are for research use only          ML-00-00675 Rev01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CE542-1F81-4289-A72A-68A7F925587C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93788"/>
            <a:ext cx="10515600" cy="73183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grpSp>
        <p:nvGrpSpPr>
          <p:cNvPr id="14" name="Grupp 6"/>
          <p:cNvGrpSpPr>
            <a:grpSpLocks noChangeAspect="1"/>
          </p:cNvGrpSpPr>
          <p:nvPr userDrawn="1"/>
        </p:nvGrpSpPr>
        <p:grpSpPr>
          <a:xfrm>
            <a:off x="9479940" y="6407495"/>
            <a:ext cx="2634236" cy="345600"/>
            <a:chOff x="107876" y="53703"/>
            <a:chExt cx="2909833" cy="360040"/>
          </a:xfrm>
        </p:grpSpPr>
        <p:pic>
          <p:nvPicPr>
            <p:cNvPr id="15" name="Picture 3" descr="X:\Kvalitetssystem\Dokument under arbete\Marknadsmaterial\Bildfiler\Logotyper\9200X, VLVbio-logotyp\Förberedelser, VLVbio\VLVbio logotype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76" y="53703"/>
              <a:ext cx="896636" cy="360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X:\Kvalitetssystem\Dokument under arbete\Marknadsmaterial\Bildfiler\Logotyper\Peviva-logotyp\Peviva logotyp liten - Kopia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7219" y="83550"/>
              <a:ext cx="432048" cy="10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ruta 9"/>
            <p:cNvSpPr txBox="1"/>
            <p:nvPr/>
          </p:nvSpPr>
          <p:spPr>
            <a:xfrm>
              <a:off x="1004511" y="191254"/>
              <a:ext cx="2013198" cy="154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900" b="1" i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The dead cells still count! ™</a:t>
              </a:r>
            </a:p>
          </p:txBody>
        </p:sp>
        <p:cxnSp>
          <p:nvCxnSpPr>
            <p:cNvPr id="18" name="Rak 10"/>
            <p:cNvCxnSpPr/>
            <p:nvPr/>
          </p:nvCxnSpPr>
          <p:spPr>
            <a:xfrm flipV="1">
              <a:off x="1043980" y="92333"/>
              <a:ext cx="0" cy="216024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7369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/>
          <a:srcRect l="9668" t="15209"/>
          <a:stretch/>
        </p:blipFill>
        <p:spPr>
          <a:xfrm>
            <a:off x="-10274" y="-10274"/>
            <a:ext cx="3783384" cy="44507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2058" y="365125"/>
            <a:ext cx="8641741" cy="7286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12059" y="1822451"/>
            <a:ext cx="4047664" cy="379179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0460" y="1822451"/>
            <a:ext cx="4363340" cy="37917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915824" y="201109"/>
            <a:ext cx="1057546" cy="365125"/>
          </a:xfrm>
        </p:spPr>
        <p:txBody>
          <a:bodyPr/>
          <a:lstStyle/>
          <a:p>
            <a:fld id="{C44BACFC-5B6C-4D12-9C5F-C424C8834CC1}" type="datetime1">
              <a:rPr lang="en-GB" smtClean="0"/>
              <a:t>15/09/2020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products are for research use only          ML-00-00675 Rev01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CE542-1F81-4289-A72A-68A7F925587C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712058" y="1093788"/>
            <a:ext cx="8641741" cy="73183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grpSp>
        <p:nvGrpSpPr>
          <p:cNvPr id="14" name="Grupp 6"/>
          <p:cNvGrpSpPr>
            <a:grpSpLocks noChangeAspect="1"/>
          </p:cNvGrpSpPr>
          <p:nvPr userDrawn="1"/>
        </p:nvGrpSpPr>
        <p:grpSpPr>
          <a:xfrm>
            <a:off x="9479940" y="6407495"/>
            <a:ext cx="2634236" cy="345600"/>
            <a:chOff x="107876" y="53703"/>
            <a:chExt cx="2909833" cy="360040"/>
          </a:xfrm>
        </p:grpSpPr>
        <p:pic>
          <p:nvPicPr>
            <p:cNvPr id="15" name="Picture 3" descr="X:\Kvalitetssystem\Dokument under arbete\Marknadsmaterial\Bildfiler\Logotyper\9200X, VLVbio-logotyp\Förberedelser, VLVbio\VLVbio logotyp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76" y="53703"/>
              <a:ext cx="896636" cy="360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X:\Kvalitetssystem\Dokument under arbete\Marknadsmaterial\Bildfiler\Logotyper\Peviva-logotyp\Peviva logotyp liten - Kopia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7219" y="83550"/>
              <a:ext cx="432048" cy="10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ruta 9"/>
            <p:cNvSpPr txBox="1"/>
            <p:nvPr/>
          </p:nvSpPr>
          <p:spPr>
            <a:xfrm>
              <a:off x="1004511" y="191254"/>
              <a:ext cx="2013198" cy="154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900" b="1" i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The dead cells still count! ™</a:t>
              </a:r>
            </a:p>
          </p:txBody>
        </p:sp>
        <p:cxnSp>
          <p:nvCxnSpPr>
            <p:cNvPr id="18" name="Rak 10"/>
            <p:cNvCxnSpPr/>
            <p:nvPr/>
          </p:nvCxnSpPr>
          <p:spPr>
            <a:xfrm flipV="1">
              <a:off x="1043980" y="92333"/>
              <a:ext cx="0" cy="216024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2263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0" y="365125"/>
            <a:ext cx="8877300" cy="7286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12059" y="1822451"/>
            <a:ext cx="4047664" cy="379179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0460" y="1822451"/>
            <a:ext cx="4363340" cy="37917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915824" y="201109"/>
            <a:ext cx="1057546" cy="365125"/>
          </a:xfrm>
        </p:spPr>
        <p:txBody>
          <a:bodyPr/>
          <a:lstStyle/>
          <a:p>
            <a:fld id="{654A0320-C012-40C1-BFBE-779075D7F613}" type="datetime1">
              <a:rPr lang="en-GB" smtClean="0"/>
              <a:t>15/09/2020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products are for research use only          ML-00-00675 Rev01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CE542-1F81-4289-A72A-68A7F925587C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476500" y="1093788"/>
            <a:ext cx="8877300" cy="73183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grpSp>
        <p:nvGrpSpPr>
          <p:cNvPr id="14" name="Grupp 6"/>
          <p:cNvGrpSpPr>
            <a:grpSpLocks noChangeAspect="1"/>
          </p:cNvGrpSpPr>
          <p:nvPr userDrawn="1"/>
        </p:nvGrpSpPr>
        <p:grpSpPr>
          <a:xfrm>
            <a:off x="9479940" y="6407495"/>
            <a:ext cx="2634236" cy="345600"/>
            <a:chOff x="107876" y="53703"/>
            <a:chExt cx="2909833" cy="360040"/>
          </a:xfrm>
        </p:grpSpPr>
        <p:pic>
          <p:nvPicPr>
            <p:cNvPr id="15" name="Picture 3" descr="X:\Kvalitetssystem\Dokument under arbete\Marknadsmaterial\Bildfiler\Logotyper\9200X, VLVbio-logotyp\Förberedelser, VLVbio\VLVbio logotype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76" y="53703"/>
              <a:ext cx="896636" cy="360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X:\Kvalitetssystem\Dokument under arbete\Marknadsmaterial\Bildfiler\Logotyper\Peviva-logotyp\Peviva logotyp liten - Kopia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7219" y="83550"/>
              <a:ext cx="432048" cy="10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ruta 9"/>
            <p:cNvSpPr txBox="1"/>
            <p:nvPr/>
          </p:nvSpPr>
          <p:spPr>
            <a:xfrm>
              <a:off x="1004511" y="191254"/>
              <a:ext cx="2013198" cy="154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900" b="1" i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The dead cells still count! ™</a:t>
              </a:r>
            </a:p>
          </p:txBody>
        </p:sp>
        <p:cxnSp>
          <p:nvCxnSpPr>
            <p:cNvPr id="18" name="Rak 10"/>
            <p:cNvCxnSpPr/>
            <p:nvPr/>
          </p:nvCxnSpPr>
          <p:spPr>
            <a:xfrm flipV="1">
              <a:off x="1043980" y="92333"/>
              <a:ext cx="0" cy="216024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4"/>
          <a:srcRect l="19274"/>
          <a:stretch/>
        </p:blipFill>
        <p:spPr>
          <a:xfrm>
            <a:off x="-9526" y="84144"/>
            <a:ext cx="2721585" cy="652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19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86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511183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9BAA6-9702-4F53-84CA-E6EF4435199C}" type="datetime1">
              <a:rPr lang="en-GB" smtClean="0"/>
              <a:t>15/09/2020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products are for research use only          ML-00-00675 Rev01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CE542-1F81-4289-A72A-68A7F925587C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93788"/>
            <a:ext cx="10515600" cy="73183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7350125" y="1825625"/>
            <a:ext cx="4003675" cy="4370388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146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89110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256232"/>
            <a:ext cx="5157787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080144"/>
            <a:ext cx="5157787" cy="410951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256232"/>
            <a:ext cx="5183188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080144"/>
            <a:ext cx="5183188" cy="41095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B23DE-108C-4DEC-9587-EE81F38F7300}" type="datetime1">
              <a:rPr lang="en-GB" smtClean="0"/>
              <a:t>15/09/2020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products are for research use only          ML-00-00675 Rev01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CE542-1F81-4289-A72A-68A7F92558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948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86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42139-668A-4F28-A8CB-9676D227DBAF}" type="datetime1">
              <a:rPr lang="en-GB" smtClean="0"/>
              <a:t>15/09/2020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products are for research use only          ML-00-00675 Rev01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CE542-1F81-4289-A72A-68A7F925587C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93788"/>
            <a:ext cx="10515600" cy="73183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81217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C783F-D09F-48F6-9B66-076EB85661B2}" type="datetime1">
              <a:rPr lang="en-GB" smtClean="0"/>
              <a:t>15/09/2020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products are for research use only          ML-00-00675 Rev01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CE542-1F81-4289-A72A-68A7F92558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4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/>
          <a:srcRect l="4016" t="12031"/>
          <a:stretch/>
        </p:blipFill>
        <p:spPr>
          <a:xfrm>
            <a:off x="0" y="-1"/>
            <a:ext cx="12171452" cy="685394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861705" y="122609"/>
            <a:ext cx="1214216" cy="365125"/>
          </a:xfrm>
        </p:spPr>
        <p:txBody>
          <a:bodyPr/>
          <a:lstStyle/>
          <a:p>
            <a:fld id="{51D530A3-CC42-40BC-AA1F-704862F58B69}" type="datetime1">
              <a:rPr lang="en-GB" smtClean="0"/>
              <a:t>15/09/2020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products are for research use only          ML-00-00675 Rev01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CE542-1F81-4289-A72A-68A7F925587C}" type="slidenum">
              <a:rPr lang="en-GB" smtClean="0"/>
              <a:t>‹#›</a:t>
            </a:fld>
            <a:endParaRPr lang="en-GB"/>
          </a:p>
        </p:txBody>
      </p:sp>
      <p:grpSp>
        <p:nvGrpSpPr>
          <p:cNvPr id="14" name="Grupp 6"/>
          <p:cNvGrpSpPr>
            <a:grpSpLocks noChangeAspect="1"/>
          </p:cNvGrpSpPr>
          <p:nvPr userDrawn="1"/>
        </p:nvGrpSpPr>
        <p:grpSpPr>
          <a:xfrm>
            <a:off x="9479940" y="6407495"/>
            <a:ext cx="2634236" cy="345600"/>
            <a:chOff x="107876" y="53703"/>
            <a:chExt cx="2909833" cy="360040"/>
          </a:xfrm>
        </p:grpSpPr>
        <p:pic>
          <p:nvPicPr>
            <p:cNvPr id="15" name="Picture 3" descr="X:\Kvalitetssystem\Dokument under arbete\Marknadsmaterial\Bildfiler\Logotyper\9200X, VLVbio-logotyp\Förberedelser, VLVbio\VLVbio logotyp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76" y="53703"/>
              <a:ext cx="896636" cy="360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X:\Kvalitetssystem\Dokument under arbete\Marknadsmaterial\Bildfiler\Logotyper\Peviva-logotyp\Peviva logotyp liten - Kopia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7219" y="83550"/>
              <a:ext cx="432048" cy="10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ruta 9"/>
            <p:cNvSpPr txBox="1"/>
            <p:nvPr/>
          </p:nvSpPr>
          <p:spPr>
            <a:xfrm>
              <a:off x="1004511" y="191254"/>
              <a:ext cx="2013198" cy="154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900" b="1" i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The dead cells still count! ™</a:t>
              </a:r>
            </a:p>
          </p:txBody>
        </p:sp>
        <p:cxnSp>
          <p:nvCxnSpPr>
            <p:cNvPr id="18" name="Rak 10"/>
            <p:cNvCxnSpPr/>
            <p:nvPr/>
          </p:nvCxnSpPr>
          <p:spPr>
            <a:xfrm flipV="1">
              <a:off x="1043980" y="92333"/>
              <a:ext cx="0" cy="216024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7162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866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435409"/>
            <a:ext cx="10515600" cy="274155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861705" y="122609"/>
            <a:ext cx="1214216" cy="365125"/>
          </a:xfrm>
        </p:spPr>
        <p:txBody>
          <a:bodyPr/>
          <a:lstStyle/>
          <a:p>
            <a:fld id="{3D87DB11-A7A3-498A-9FA3-7985687F6C45}" type="datetime1">
              <a:rPr lang="en-GB" smtClean="0"/>
              <a:t>15/09/2020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products are for research use only          ML-00-00675 Rev01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CE542-1F81-4289-A72A-68A7F925587C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93788"/>
            <a:ext cx="10515600" cy="73183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400" b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838200" y="1822451"/>
            <a:ext cx="10515600" cy="161295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593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861705" y="122609"/>
            <a:ext cx="1214216" cy="365125"/>
          </a:xfrm>
        </p:spPr>
        <p:txBody>
          <a:bodyPr/>
          <a:lstStyle/>
          <a:p>
            <a:fld id="{60011B3D-9803-4C7C-9B08-5F683A682101}" type="datetime1">
              <a:rPr lang="en-GB" smtClean="0"/>
              <a:t>15/09/2020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products are for research use only          ML-00-00675 Rev01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CE542-1F81-4289-A72A-68A7F925587C}" type="slidenum">
              <a:rPr lang="en-GB" smtClean="0"/>
              <a:t>‹#›</a:t>
            </a:fld>
            <a:endParaRPr lang="en-GB"/>
          </a:p>
        </p:txBody>
      </p:sp>
      <p:grpSp>
        <p:nvGrpSpPr>
          <p:cNvPr id="14" name="Grupp 6"/>
          <p:cNvGrpSpPr>
            <a:grpSpLocks noChangeAspect="1"/>
          </p:cNvGrpSpPr>
          <p:nvPr userDrawn="1"/>
        </p:nvGrpSpPr>
        <p:grpSpPr>
          <a:xfrm>
            <a:off x="9479940" y="6407495"/>
            <a:ext cx="2634236" cy="345600"/>
            <a:chOff x="107876" y="53703"/>
            <a:chExt cx="2909833" cy="360040"/>
          </a:xfrm>
        </p:grpSpPr>
        <p:pic>
          <p:nvPicPr>
            <p:cNvPr id="15" name="Picture 3" descr="X:\Kvalitetssystem\Dokument under arbete\Marknadsmaterial\Bildfiler\Logotyper\9200X, VLVbio-logotyp\Förberedelser, VLVbio\VLVbio logotype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76" y="53703"/>
              <a:ext cx="896636" cy="360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X:\Kvalitetssystem\Dokument under arbete\Marknadsmaterial\Bildfiler\Logotyper\Peviva-logotyp\Peviva logotyp liten - Kopia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7219" y="83550"/>
              <a:ext cx="432048" cy="10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ruta 9"/>
            <p:cNvSpPr txBox="1"/>
            <p:nvPr/>
          </p:nvSpPr>
          <p:spPr>
            <a:xfrm>
              <a:off x="1004511" y="191254"/>
              <a:ext cx="2013198" cy="154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900" b="1" i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The dead cells still count! ™</a:t>
              </a:r>
            </a:p>
          </p:txBody>
        </p:sp>
        <p:cxnSp>
          <p:nvCxnSpPr>
            <p:cNvPr id="18" name="Rak 10"/>
            <p:cNvCxnSpPr/>
            <p:nvPr/>
          </p:nvCxnSpPr>
          <p:spPr>
            <a:xfrm flipV="1">
              <a:off x="1043980" y="92333"/>
              <a:ext cx="0" cy="216024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4"/>
          <a:srcRect l="9668" t="15209"/>
          <a:stretch/>
        </p:blipFill>
        <p:spPr>
          <a:xfrm>
            <a:off x="-10274" y="-10274"/>
            <a:ext cx="3783384" cy="445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/>
          <a:srcRect l="5042"/>
          <a:stretch/>
        </p:blipFill>
        <p:spPr>
          <a:xfrm>
            <a:off x="0" y="-594"/>
            <a:ext cx="12192000" cy="685859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861705" y="122609"/>
            <a:ext cx="1214216" cy="365125"/>
          </a:xfrm>
        </p:spPr>
        <p:txBody>
          <a:bodyPr/>
          <a:lstStyle/>
          <a:p>
            <a:fld id="{719B1D04-720F-44F6-BBC1-64434A90BE59}" type="datetime1">
              <a:rPr lang="en-GB" smtClean="0"/>
              <a:t>15/09/2020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products are for research use only          ML-00-00675 Rev01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CE542-1F81-4289-A72A-68A7F925587C}" type="slidenum">
              <a:rPr lang="en-GB" smtClean="0"/>
              <a:t>‹#›</a:t>
            </a:fld>
            <a:endParaRPr lang="en-GB"/>
          </a:p>
        </p:txBody>
      </p:sp>
      <p:grpSp>
        <p:nvGrpSpPr>
          <p:cNvPr id="14" name="Grupp 6"/>
          <p:cNvGrpSpPr>
            <a:grpSpLocks noChangeAspect="1"/>
          </p:cNvGrpSpPr>
          <p:nvPr userDrawn="1"/>
        </p:nvGrpSpPr>
        <p:grpSpPr>
          <a:xfrm>
            <a:off x="9479940" y="6407495"/>
            <a:ext cx="2634236" cy="345600"/>
            <a:chOff x="107876" y="53703"/>
            <a:chExt cx="2909833" cy="360040"/>
          </a:xfrm>
        </p:grpSpPr>
        <p:pic>
          <p:nvPicPr>
            <p:cNvPr id="15" name="Picture 3" descr="X:\Kvalitetssystem\Dokument under arbete\Marknadsmaterial\Bildfiler\Logotyper\9200X, VLVbio-logotyp\Förberedelser, VLVbio\VLVbio logotyp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76" y="53703"/>
              <a:ext cx="896636" cy="360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X:\Kvalitetssystem\Dokument under arbete\Marknadsmaterial\Bildfiler\Logotyper\Peviva-logotyp\Peviva logotyp liten - Kopia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7219" y="83550"/>
              <a:ext cx="432048" cy="10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ruta 9"/>
            <p:cNvSpPr txBox="1"/>
            <p:nvPr/>
          </p:nvSpPr>
          <p:spPr>
            <a:xfrm>
              <a:off x="1004511" y="191254"/>
              <a:ext cx="2013198" cy="154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900" b="1" i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The dead cells still count! ™</a:t>
              </a:r>
            </a:p>
          </p:txBody>
        </p:sp>
        <p:cxnSp>
          <p:nvCxnSpPr>
            <p:cNvPr id="18" name="Rak 10"/>
            <p:cNvCxnSpPr/>
            <p:nvPr/>
          </p:nvCxnSpPr>
          <p:spPr>
            <a:xfrm flipV="1">
              <a:off x="1043980" y="92333"/>
              <a:ext cx="0" cy="216024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4407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915824" y="201109"/>
            <a:ext cx="1057546" cy="365125"/>
          </a:xfrm>
        </p:spPr>
        <p:txBody>
          <a:bodyPr/>
          <a:lstStyle/>
          <a:p>
            <a:fld id="{D74AFC91-5940-42DB-BC6F-55E26366F62E}" type="datetime1">
              <a:rPr lang="en-GB" smtClean="0"/>
              <a:t>15/09/2020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products are for research use only          ML-00-00675 Rev01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CE542-1F81-4289-A72A-68A7F925587C}" type="slidenum">
              <a:rPr lang="en-GB" smtClean="0"/>
              <a:t>‹#›</a:t>
            </a:fld>
            <a:endParaRPr lang="en-GB"/>
          </a:p>
        </p:txBody>
      </p:sp>
      <p:grpSp>
        <p:nvGrpSpPr>
          <p:cNvPr id="14" name="Grupp 6"/>
          <p:cNvGrpSpPr>
            <a:grpSpLocks noChangeAspect="1"/>
          </p:cNvGrpSpPr>
          <p:nvPr userDrawn="1"/>
        </p:nvGrpSpPr>
        <p:grpSpPr>
          <a:xfrm>
            <a:off x="9479940" y="6407495"/>
            <a:ext cx="2634236" cy="345600"/>
            <a:chOff x="107876" y="53703"/>
            <a:chExt cx="2909833" cy="360040"/>
          </a:xfrm>
        </p:grpSpPr>
        <p:pic>
          <p:nvPicPr>
            <p:cNvPr id="15" name="Picture 3" descr="X:\Kvalitetssystem\Dokument under arbete\Marknadsmaterial\Bildfiler\Logotyper\9200X, VLVbio-logotyp\Förberedelser, VLVbio\VLVbio logotype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76" y="53703"/>
              <a:ext cx="896636" cy="360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X:\Kvalitetssystem\Dokument under arbete\Marknadsmaterial\Bildfiler\Logotyper\Peviva-logotyp\Peviva logotyp liten - Kopia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7219" y="83550"/>
              <a:ext cx="432048" cy="10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ruta 9"/>
            <p:cNvSpPr txBox="1"/>
            <p:nvPr/>
          </p:nvSpPr>
          <p:spPr>
            <a:xfrm>
              <a:off x="1004511" y="191254"/>
              <a:ext cx="2013198" cy="154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900" b="1" i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The dead cells still count! ™</a:t>
              </a:r>
            </a:p>
          </p:txBody>
        </p:sp>
        <p:cxnSp>
          <p:nvCxnSpPr>
            <p:cNvPr id="18" name="Rak 10"/>
            <p:cNvCxnSpPr/>
            <p:nvPr/>
          </p:nvCxnSpPr>
          <p:spPr>
            <a:xfrm flipV="1">
              <a:off x="1043980" y="92333"/>
              <a:ext cx="0" cy="216024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4"/>
          <a:srcRect l="19274"/>
          <a:stretch/>
        </p:blipFill>
        <p:spPr>
          <a:xfrm>
            <a:off x="-9526" y="84144"/>
            <a:ext cx="2721585" cy="652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3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Pev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/>
          <a:srcRect l="4016" t="12031"/>
          <a:stretch/>
        </p:blipFill>
        <p:spPr>
          <a:xfrm>
            <a:off x="0" y="-1"/>
            <a:ext cx="12171452" cy="685394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861705" y="122609"/>
            <a:ext cx="1214216" cy="365125"/>
          </a:xfrm>
        </p:spPr>
        <p:txBody>
          <a:bodyPr/>
          <a:lstStyle/>
          <a:p>
            <a:fld id="{391715AB-1E81-479D-A1E5-809142D36B45}" type="datetime1">
              <a:rPr lang="en-GB" smtClean="0"/>
              <a:t>15/09/2020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products are for research use only          ML-00-00675 Rev01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CE542-1F81-4289-A72A-68A7F925587C}" type="slidenum">
              <a:rPr lang="en-GB" smtClean="0"/>
              <a:t>‹#›</a:t>
            </a:fld>
            <a:endParaRPr lang="en-GB"/>
          </a:p>
        </p:txBody>
      </p:sp>
      <p:pic>
        <p:nvPicPr>
          <p:cNvPr id="19" name="Bildobjekt 2" descr="image00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868" y="6359274"/>
            <a:ext cx="1365502" cy="35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366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 Pev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861705" y="122609"/>
            <a:ext cx="1214216" cy="365125"/>
          </a:xfrm>
        </p:spPr>
        <p:txBody>
          <a:bodyPr/>
          <a:lstStyle/>
          <a:p>
            <a:fld id="{EC474E56-8A46-4E23-8914-07A229F6F597}" type="datetime1">
              <a:rPr lang="en-GB" smtClean="0"/>
              <a:t>15/09/2020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products are for research use only          ML-00-00675 Rev01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CE542-1F81-4289-A72A-68A7F925587C}" type="slidenum">
              <a:rPr lang="en-GB" smtClean="0"/>
              <a:t>‹#›</a:t>
            </a:fld>
            <a:endParaRPr lang="en-GB"/>
          </a:p>
        </p:txBody>
      </p:sp>
      <p:pic>
        <p:nvPicPr>
          <p:cNvPr id="19" name="Bildobjekt 2" descr="image00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868" y="6359274"/>
            <a:ext cx="1365502" cy="35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/>
          <a:srcRect l="9668" t="15209"/>
          <a:stretch/>
        </p:blipFill>
        <p:spPr>
          <a:xfrm>
            <a:off x="-10274" y="-10274"/>
            <a:ext cx="3783384" cy="445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50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lank Pev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l="5042"/>
          <a:stretch/>
        </p:blipFill>
        <p:spPr>
          <a:xfrm>
            <a:off x="0" y="-594"/>
            <a:ext cx="12192000" cy="685859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861705" y="122609"/>
            <a:ext cx="1214216" cy="365125"/>
          </a:xfrm>
        </p:spPr>
        <p:txBody>
          <a:bodyPr/>
          <a:lstStyle/>
          <a:p>
            <a:fld id="{95F829DA-A5FE-46AE-835D-5CF067B71C18}" type="datetime1">
              <a:rPr lang="en-GB" smtClean="0"/>
              <a:t>15/09/2020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products are for research use only          ML-00-00675 Rev01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CE542-1F81-4289-A72A-68A7F925587C}" type="slidenum">
              <a:rPr lang="en-GB" smtClean="0"/>
              <a:t>‹#›</a:t>
            </a:fld>
            <a:endParaRPr lang="en-GB"/>
          </a:p>
        </p:txBody>
      </p:sp>
      <p:pic>
        <p:nvPicPr>
          <p:cNvPr id="19" name="Bildobjekt 2" descr="image00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868" y="6359274"/>
            <a:ext cx="1365502" cy="35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305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lank Pev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915824" y="201109"/>
            <a:ext cx="1057546" cy="365125"/>
          </a:xfrm>
        </p:spPr>
        <p:txBody>
          <a:bodyPr/>
          <a:lstStyle/>
          <a:p>
            <a:fld id="{73EE1AC2-EA65-43CE-9D21-E295AD3B0C4A}" type="datetime1">
              <a:rPr lang="en-GB" smtClean="0"/>
              <a:t>15/09/2020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products are for research use only          ML-00-00675 Rev01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CE542-1F81-4289-A72A-68A7F925587C}" type="slidenum">
              <a:rPr lang="en-GB" smtClean="0"/>
              <a:t>‹#›</a:t>
            </a:fld>
            <a:endParaRPr lang="en-GB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2"/>
          <a:srcRect l="19274"/>
          <a:stretch/>
        </p:blipFill>
        <p:spPr>
          <a:xfrm>
            <a:off x="-9526" y="84144"/>
            <a:ext cx="2721585" cy="6529382"/>
          </a:xfrm>
          <a:prstGeom prst="rect">
            <a:avLst/>
          </a:prstGeom>
        </p:spPr>
      </p:pic>
      <p:pic>
        <p:nvPicPr>
          <p:cNvPr id="1026" name="Bildobjekt 2" descr="image00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868" y="6359274"/>
            <a:ext cx="1365502" cy="35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600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509962"/>
            <a:ext cx="12192000" cy="33480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098509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62316"/>
            <a:ext cx="9144000" cy="139548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04435-B5D7-4D07-9E59-8DE3D29832AD}" type="datetime1">
              <a:rPr lang="en-GB" smtClean="0"/>
              <a:t>15/09/2020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products are for research use only          ML-00-00675 Rev01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CE542-1F81-4289-A72A-68A7F925587C}" type="slidenum">
              <a:rPr lang="en-GB" smtClean="0"/>
              <a:t>‹#›</a:t>
            </a:fld>
            <a:endParaRPr lang="en-GB"/>
          </a:p>
        </p:txBody>
      </p:sp>
      <p:grpSp>
        <p:nvGrpSpPr>
          <p:cNvPr id="9" name="Grupp 6"/>
          <p:cNvGrpSpPr/>
          <p:nvPr userDrawn="1"/>
        </p:nvGrpSpPr>
        <p:grpSpPr>
          <a:xfrm>
            <a:off x="254190" y="218201"/>
            <a:ext cx="4108684" cy="539041"/>
            <a:chOff x="107876" y="53703"/>
            <a:chExt cx="2909833" cy="360040"/>
          </a:xfrm>
        </p:grpSpPr>
        <p:pic>
          <p:nvPicPr>
            <p:cNvPr id="10" name="Picture 3" descr="X:\Kvalitetssystem\Dokument under arbete\Marknadsmaterial\Bildfiler\Logotyper\9200X, VLVbio-logotyp\Förberedelser, VLVbio\VLVbio logotype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76" y="53703"/>
              <a:ext cx="896636" cy="360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 descr="X:\Kvalitetssystem\Dokument under arbete\Marknadsmaterial\Bildfiler\Logotyper\Peviva-logotyp\Peviva logotyp liten - Kopia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7219" y="83550"/>
              <a:ext cx="432048" cy="10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ruta 9"/>
            <p:cNvSpPr txBox="1"/>
            <p:nvPr/>
          </p:nvSpPr>
          <p:spPr>
            <a:xfrm>
              <a:off x="1004511" y="191254"/>
              <a:ext cx="2013198" cy="154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900" b="1" i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The dead cells still count! ™</a:t>
              </a:r>
            </a:p>
          </p:txBody>
        </p:sp>
        <p:cxnSp>
          <p:nvCxnSpPr>
            <p:cNvPr id="13" name="Rak 10"/>
            <p:cNvCxnSpPr/>
            <p:nvPr/>
          </p:nvCxnSpPr>
          <p:spPr>
            <a:xfrm flipV="1">
              <a:off x="1043980" y="92333"/>
              <a:ext cx="0" cy="216024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4121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509962"/>
            <a:ext cx="12192000" cy="33480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098509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62316"/>
            <a:ext cx="9144000" cy="139548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DD1FE-621A-4443-BB16-C008BD06A333}" type="datetime1">
              <a:rPr lang="en-GB" smtClean="0"/>
              <a:t>15/09/2020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products are for research use only          ML-00-00675 Rev01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CE542-1F81-4289-A72A-68A7F925587C}" type="slidenum">
              <a:rPr lang="en-GB" smtClean="0"/>
              <a:t>‹#›</a:t>
            </a:fld>
            <a:endParaRPr lang="en-GB"/>
          </a:p>
        </p:txBody>
      </p:sp>
      <p:grpSp>
        <p:nvGrpSpPr>
          <p:cNvPr id="9" name="Grupp 6"/>
          <p:cNvGrpSpPr/>
          <p:nvPr userDrawn="1"/>
        </p:nvGrpSpPr>
        <p:grpSpPr>
          <a:xfrm>
            <a:off x="254190" y="218201"/>
            <a:ext cx="4108684" cy="539041"/>
            <a:chOff x="107876" y="53703"/>
            <a:chExt cx="2909833" cy="360040"/>
          </a:xfrm>
        </p:grpSpPr>
        <p:pic>
          <p:nvPicPr>
            <p:cNvPr id="10" name="Picture 3" descr="X:\Kvalitetssystem\Dokument under arbete\Marknadsmaterial\Bildfiler\Logotyper\9200X, VLVbio-logotyp\Förberedelser, VLVbio\VLVbio logotype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76" y="53703"/>
              <a:ext cx="896636" cy="360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 descr="X:\Kvalitetssystem\Dokument under arbete\Marknadsmaterial\Bildfiler\Logotyper\Peviva-logotyp\Peviva logotyp liten - Kopia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7219" y="83550"/>
              <a:ext cx="432048" cy="10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ruta 9"/>
            <p:cNvSpPr txBox="1"/>
            <p:nvPr/>
          </p:nvSpPr>
          <p:spPr>
            <a:xfrm>
              <a:off x="1004511" y="191254"/>
              <a:ext cx="2013198" cy="154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900" b="1" i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The dead cells still count! ™</a:t>
              </a:r>
            </a:p>
          </p:txBody>
        </p:sp>
        <p:cxnSp>
          <p:nvCxnSpPr>
            <p:cNvPr id="13" name="Rak 10"/>
            <p:cNvCxnSpPr/>
            <p:nvPr/>
          </p:nvCxnSpPr>
          <p:spPr>
            <a:xfrm flipV="1">
              <a:off x="1043980" y="92333"/>
              <a:ext cx="0" cy="216024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6139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098509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62316"/>
            <a:ext cx="9144000" cy="139548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4A21F-9009-49D8-B2BD-3833D8BC4FF9}" type="datetime1">
              <a:rPr lang="en-GB" smtClean="0"/>
              <a:t>15/09/2020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200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866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EF870-8C11-4DEC-9CB7-5E5562C9E70C}" type="datetime1">
              <a:rPr lang="en-GB" smtClean="0"/>
              <a:t>15/09/2020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products are for research use only          ML-00-00675 Rev01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CE542-1F81-4289-A72A-68A7F925587C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93788"/>
            <a:ext cx="10515600" cy="73183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38661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9474" y="365125"/>
            <a:ext cx="7934326" cy="7286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861705" y="122609"/>
            <a:ext cx="1214216" cy="365125"/>
          </a:xfrm>
        </p:spPr>
        <p:txBody>
          <a:bodyPr/>
          <a:lstStyle/>
          <a:p>
            <a:fld id="{11514D43-0FD6-4F9D-99BC-89CFB5F76D2D}" type="datetime1">
              <a:rPr lang="en-GB" smtClean="0"/>
              <a:t>15/09/2020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products are for research use only          ML-00-00675 Rev01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CE542-1F81-4289-A72A-68A7F925587C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419474" y="1093788"/>
            <a:ext cx="7934326" cy="73183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400" b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23725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9474" y="365125"/>
            <a:ext cx="7934325" cy="7286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9474" y="3435409"/>
            <a:ext cx="7934325" cy="274155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861705" y="122609"/>
            <a:ext cx="1214216" cy="365125"/>
          </a:xfrm>
        </p:spPr>
        <p:txBody>
          <a:bodyPr/>
          <a:lstStyle/>
          <a:p>
            <a:fld id="{3F755557-72FC-4B95-9F77-6B2974422E98}" type="datetime1">
              <a:rPr lang="en-GB" smtClean="0"/>
              <a:t>15/09/2020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products are for research use only          ML-00-00675 Rev01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CE542-1F81-4289-A72A-68A7F925587C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419474" y="1093788"/>
            <a:ext cx="7934325" cy="73183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400" b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3419474" y="1822451"/>
            <a:ext cx="7934325" cy="16129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30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9950" y="365125"/>
            <a:ext cx="7943850" cy="7286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09950" y="1825625"/>
            <a:ext cx="321945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3224" y="1825625"/>
            <a:ext cx="460057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16195-673F-475B-90BC-EEEE6888526A}" type="datetime1">
              <a:rPr lang="en-GB" smtClean="0"/>
              <a:t>15/09/2020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products are for research use only          ML-00-00675 Rev01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CE542-1F81-4289-A72A-68A7F925587C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409950" y="1093788"/>
            <a:ext cx="7943850" cy="73183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75505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9950" y="365125"/>
            <a:ext cx="7945438" cy="89110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09949" y="1256232"/>
            <a:ext cx="3897151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09950" y="2080144"/>
            <a:ext cx="3897150" cy="410951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307100" y="1256232"/>
            <a:ext cx="4048287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307101" y="2080144"/>
            <a:ext cx="4048287" cy="41095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13DC-AC6A-4879-BD7E-88D399A85D44}" type="datetime1">
              <a:rPr lang="en-GB" smtClean="0"/>
              <a:t>15/09/2020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products are for research use only          ML-00-00675 Rev01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CE542-1F81-4289-A72A-68A7F92558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538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9950" y="365125"/>
            <a:ext cx="7943850" cy="7286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832EE-42CB-4426-9A5C-9E6D87ECB2B4}" type="datetime1">
              <a:rPr lang="en-GB" smtClean="0"/>
              <a:t>15/09/2020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products are for research use only          ML-00-00675 Rev01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CE542-1F81-4289-A72A-68A7F925587C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409950" y="1093788"/>
            <a:ext cx="7943850" cy="73183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7415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85CE2-C89B-4293-BCE0-56F560480582}" type="datetime1">
              <a:rPr lang="en-GB" smtClean="0"/>
              <a:t>15/09/2020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products are for research use only          ML-00-00675 Rev01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CE542-1F81-4289-A72A-68A7F92558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56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866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511183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93FAC-8802-442E-A512-D132EEE410F0}" type="datetime1">
              <a:rPr lang="en-GB" smtClean="0"/>
              <a:t>15/09/2020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products are for research use only          ML-00-00675 Rev01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CE542-1F81-4289-A72A-68A7F925587C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93788"/>
            <a:ext cx="10515600" cy="73183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7350125" y="1825625"/>
            <a:ext cx="4003675" cy="4370388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01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891107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256232"/>
            <a:ext cx="5157787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080144"/>
            <a:ext cx="5157787" cy="410951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256232"/>
            <a:ext cx="5183188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080144"/>
            <a:ext cx="5183188" cy="410951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6F2A1-E4D3-450A-A93E-C0D52344CF9B}" type="datetime1">
              <a:rPr lang="en-GB" smtClean="0"/>
              <a:t>15/09/2020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products are for research use only          ML-00-00675 Rev01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CE542-1F81-4289-A72A-68A7F92558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898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866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CBDD-4713-4289-8108-7A91DE50C03B}" type="datetime1">
              <a:rPr lang="en-GB" smtClean="0"/>
              <a:t>15/09/2020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products are for research use only          ML-00-00675 Rev01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CE542-1F81-4289-A72A-68A7F925587C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93788"/>
            <a:ext cx="10515600" cy="73183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50629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535FD-369F-49D4-81AA-4F91A488473B}" type="datetime1">
              <a:rPr lang="en-GB" smtClean="0"/>
              <a:t>15/09/2020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products are for research use only          ML-00-00675 Rev01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CE542-1F81-4289-A72A-68A7F92558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586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/>
          <a:srcRect l="4016" t="12031"/>
          <a:stretch/>
        </p:blipFill>
        <p:spPr>
          <a:xfrm>
            <a:off x="0" y="-1"/>
            <a:ext cx="12171452" cy="685394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861705" y="122609"/>
            <a:ext cx="1214216" cy="365125"/>
          </a:xfrm>
        </p:spPr>
        <p:txBody>
          <a:bodyPr/>
          <a:lstStyle/>
          <a:p>
            <a:fld id="{A85923CB-6518-4240-BD13-90968E2F0344}" type="datetime1">
              <a:rPr lang="en-GB" smtClean="0"/>
              <a:t>15/09/2020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products are for research use only          ML-00-00675 Rev01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CE542-1F81-4289-A72A-68A7F925587C}" type="slidenum">
              <a:rPr lang="en-GB" smtClean="0"/>
              <a:t>‹#›</a:t>
            </a:fld>
            <a:endParaRPr lang="en-GB"/>
          </a:p>
        </p:txBody>
      </p:sp>
      <p:pic>
        <p:nvPicPr>
          <p:cNvPr id="19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711" y="6444376"/>
            <a:ext cx="940753" cy="378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194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image" Target="../media/image6.jpeg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/>
              <a:t>Klicka här för att ändra format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20654" y="201109"/>
            <a:ext cx="12527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6A79B0-117C-4391-8F1A-CE54B0A4B9F4}" type="datetime1">
              <a:rPr lang="en-GB" smtClean="0"/>
              <a:t>15/09/2020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460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All products are for research use only          ML-00-00675 Rev01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9545" y="63460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CE542-1F81-4289-A72A-68A7F925587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711" y="6444376"/>
            <a:ext cx="940753" cy="378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0289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2" r:id="rId4"/>
    <p:sldLayoutId id="2147483656" r:id="rId5"/>
    <p:sldLayoutId id="2147483653" r:id="rId6"/>
    <p:sldLayoutId id="2147483654" r:id="rId7"/>
    <p:sldLayoutId id="2147483655" r:id="rId8"/>
    <p:sldLayoutId id="2147483700" r:id="rId9"/>
    <p:sldLayoutId id="2147483701" r:id="rId10"/>
    <p:sldLayoutId id="2147483702" r:id="rId11"/>
    <p:sldLayoutId id="2147483670" r:id="rId12"/>
    <p:sldLayoutId id="2147483671" r:id="rId13"/>
    <p:sldLayoutId id="2147483712" r:id="rId14"/>
    <p:sldLayoutId id="2147483713" r:id="rId15"/>
    <p:sldLayoutId id="2147483718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20654" y="201109"/>
            <a:ext cx="12527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2E2ABB-FF01-4231-B789-150CAA3B5ADC}" type="datetime1">
              <a:rPr lang="en-GB" smtClean="0"/>
              <a:t>15/09/2020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460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All products are for research use only          ML-00-00675 Rev01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9545" y="63460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CE542-1F81-4289-A72A-68A7F925587C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9" name="Grupp 6"/>
          <p:cNvGrpSpPr>
            <a:grpSpLocks noChangeAspect="1"/>
          </p:cNvGrpSpPr>
          <p:nvPr/>
        </p:nvGrpSpPr>
        <p:grpSpPr>
          <a:xfrm>
            <a:off x="9479940" y="6407495"/>
            <a:ext cx="2634236" cy="345600"/>
            <a:chOff x="107876" y="53703"/>
            <a:chExt cx="2909833" cy="360040"/>
          </a:xfrm>
        </p:grpSpPr>
        <p:pic>
          <p:nvPicPr>
            <p:cNvPr id="10" name="Picture 3" descr="X:\Kvalitetssystem\Dokument under arbete\Marknadsmaterial\Bildfiler\Logotyper\9200X, VLVbio-logotyp\Förberedelser, VLVbio\VLVbio logotype.jp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76" y="53703"/>
              <a:ext cx="896636" cy="360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 descr="X:\Kvalitetssystem\Dokument under arbete\Marknadsmaterial\Bildfiler\Logotyper\Peviva-logotyp\Peviva logotyp liten - Kopia.pn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7219" y="83550"/>
              <a:ext cx="432048" cy="10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ruta 9"/>
            <p:cNvSpPr txBox="1"/>
            <p:nvPr/>
          </p:nvSpPr>
          <p:spPr>
            <a:xfrm>
              <a:off x="1004511" y="191254"/>
              <a:ext cx="2013198" cy="154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900" b="1" i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The dead cells still count! ™</a:t>
              </a:r>
            </a:p>
          </p:txBody>
        </p:sp>
        <p:cxnSp>
          <p:nvCxnSpPr>
            <p:cNvPr id="13" name="Rak 10"/>
            <p:cNvCxnSpPr/>
            <p:nvPr/>
          </p:nvCxnSpPr>
          <p:spPr>
            <a:xfrm flipV="1">
              <a:off x="1043980" y="92333"/>
              <a:ext cx="0" cy="216024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35168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0" r:id="rId2"/>
    <p:sldLayoutId id="2147483694" r:id="rId3"/>
    <p:sldLayoutId id="2147483699" r:id="rId4"/>
    <p:sldLayoutId id="2147483661" r:id="rId5"/>
    <p:sldLayoutId id="2147483695" r:id="rId6"/>
    <p:sldLayoutId id="2147483698" r:id="rId7"/>
    <p:sldLayoutId id="2147483711" r:id="rId8"/>
    <p:sldLayoutId id="2147483663" r:id="rId9"/>
    <p:sldLayoutId id="2147483664" r:id="rId10"/>
    <p:sldLayoutId id="2147483665" r:id="rId11"/>
    <p:sldLayoutId id="2147483666" r:id="rId12"/>
    <p:sldLayoutId id="2147483703" r:id="rId13"/>
    <p:sldLayoutId id="2147483709" r:id="rId14"/>
    <p:sldLayoutId id="2147483704" r:id="rId15"/>
    <p:sldLayoutId id="2147483705" r:id="rId16"/>
    <p:sldLayoutId id="2147483706" r:id="rId17"/>
    <p:sldLayoutId id="2147483710" r:id="rId18"/>
    <p:sldLayoutId id="2147483707" r:id="rId19"/>
    <p:sldLayoutId id="2147483708" r:id="rId20"/>
    <p:sldLayoutId id="2147483668" r:id="rId21"/>
    <p:sldLayoutId id="2147483669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19474" y="365125"/>
            <a:ext cx="7934325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19474" y="1825625"/>
            <a:ext cx="79343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028159" y="201109"/>
            <a:ext cx="945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6B57A-3107-4FB1-9DB9-9E2C26C072AB}" type="datetime1">
              <a:rPr lang="en-GB" smtClean="0"/>
              <a:t>15/09/2020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460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All products are for research use only          ML-00-00675 Rev01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9545" y="63460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CE542-1F81-4289-A72A-68A7F925587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/>
          <a:srcRect l="11380" t="13586"/>
          <a:stretch/>
        </p:blipFill>
        <p:spPr>
          <a:xfrm>
            <a:off x="-9525" y="-9526"/>
            <a:ext cx="3846764" cy="458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198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8" r:id="rId5"/>
    <p:sldLayoutId id="2147483679" r:id="rId6"/>
    <p:sldLayoutId id="2147483680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504" y="571109"/>
            <a:ext cx="10515600" cy="728663"/>
          </a:xfrm>
        </p:spPr>
        <p:txBody>
          <a:bodyPr>
            <a:normAutofit/>
          </a:bodyPr>
          <a:lstStyle/>
          <a:p>
            <a:r>
              <a:rPr lang="en-GB" sz="3200" dirty="0" err="1" smtClean="0"/>
              <a:t>DiaPharma</a:t>
            </a:r>
            <a:r>
              <a:rPr lang="en-GB" sz="3200" dirty="0" smtClean="0"/>
              <a:t> Group, Inc.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8384" y="2870644"/>
            <a:ext cx="6454543" cy="4351338"/>
          </a:xfrm>
        </p:spPr>
        <p:txBody>
          <a:bodyPr/>
          <a:lstStyle/>
          <a:p>
            <a:pPr marL="0" indent="0">
              <a:buNone/>
            </a:pPr>
            <a:r>
              <a:rPr lang="en-GB" b="1" dirty="0" smtClean="0">
                <a:solidFill>
                  <a:schemeClr val="tx2">
                    <a:lumMod val="75000"/>
                  </a:schemeClr>
                </a:solidFill>
              </a:rPr>
              <a:t>Featured Products are K18 biomarkers from </a:t>
            </a:r>
            <a:r>
              <a:rPr lang="en-GB" b="1" dirty="0" err="1" smtClean="0">
                <a:solidFill>
                  <a:schemeClr val="tx2">
                    <a:lumMod val="75000"/>
                  </a:schemeClr>
                </a:solidFill>
              </a:rPr>
              <a:t>VLVBio</a:t>
            </a:r>
            <a:r>
              <a:rPr lang="en-GB" b="1" dirty="0" smtClean="0">
                <a:solidFill>
                  <a:schemeClr val="tx2">
                    <a:lumMod val="75000"/>
                  </a:schemeClr>
                </a:solidFill>
              </a:rPr>
              <a:t> AB</a:t>
            </a:r>
            <a:endParaRPr lang="en-GB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GB" dirty="0"/>
              <a:t>VLVbio AB combines the innovative will and energy of a company founded in 2013 with the history and built-in expertise of a Product Line invented more than a decade ago at the </a:t>
            </a:r>
            <a:r>
              <a:rPr lang="en-GB" dirty="0" err="1"/>
              <a:t>Karolinska</a:t>
            </a:r>
            <a:r>
              <a:rPr lang="en-GB" dirty="0"/>
              <a:t> Institute in Stockholm, Sweden.</a:t>
            </a:r>
            <a:endParaRPr lang="sv-SE" dirty="0"/>
          </a:p>
          <a:p>
            <a:pPr marL="0" indent="0" algn="ctr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Bringing innovative </a:t>
            </a:r>
            <a:r>
              <a:rPr lang="en-GB" dirty="0"/>
              <a:t>high-quality biomarker </a:t>
            </a:r>
            <a:r>
              <a:rPr lang="en-GB" dirty="0" smtClean="0"/>
              <a:t>assays to DILI research.</a:t>
            </a:r>
            <a:endParaRPr lang="en-GB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CE542-1F81-4289-A72A-68A7F925587C}" type="slidenum">
              <a:rPr lang="en-GB" smtClean="0"/>
              <a:t>1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963426" y="1068666"/>
            <a:ext cx="6140380" cy="731837"/>
          </a:xfrm>
        </p:spPr>
        <p:txBody>
          <a:bodyPr>
            <a:normAutofit/>
          </a:bodyPr>
          <a:lstStyle/>
          <a:p>
            <a:r>
              <a:rPr lang="en-GB" sz="1600" b="1" dirty="0" smtClean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We specialize in biomarkers for toxicology (drug-induced liver and kidney injury), liver disease, oncology, and </a:t>
            </a:r>
            <a:r>
              <a:rPr lang="en-GB" sz="1600" b="1" dirty="0" err="1" smtClean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hemostasis</a:t>
            </a:r>
            <a:endParaRPr lang="en-GB" sz="1600" b="1" dirty="0">
              <a:solidFill>
                <a:schemeClr val="tx2">
                  <a:lumMod val="75000"/>
                </a:schemeClr>
              </a:solidFill>
              <a:ea typeface="+mj-ea"/>
              <a:cs typeface="+mj-cs"/>
            </a:endParaRPr>
          </a:p>
        </p:txBody>
      </p:sp>
      <p:pic>
        <p:nvPicPr>
          <p:cNvPr id="5123" name="Picture 3" descr="X:\Kvalitetssystem\Dokument under arbete\Marknadsmaterial\Bildfiler\Bilder\Tagna av fotograf Håkan Flank 2016\_HFA6948_vi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07"/>
          <a:stretch/>
        </p:blipFill>
        <p:spPr bwMode="auto">
          <a:xfrm>
            <a:off x="-1483" y="4060800"/>
            <a:ext cx="3895392" cy="279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387" y="1"/>
            <a:ext cx="2967612" cy="148776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266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All products are for research use only          ML-00-00675 Rev01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820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600" dirty="0"/>
              <a:t>PEVIVA Product Line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idx="1"/>
          </p:nvPr>
        </p:nvSpPr>
        <p:spPr>
          <a:xfrm>
            <a:off x="1436077" y="1840697"/>
            <a:ext cx="10515600" cy="4351338"/>
          </a:xfrm>
        </p:spPr>
        <p:txBody>
          <a:bodyPr/>
          <a:lstStyle/>
          <a:p>
            <a:r>
              <a:rPr lang="sv-SE" dirty="0">
                <a:solidFill>
                  <a:schemeClr val="tx2">
                    <a:lumMod val="75000"/>
                  </a:schemeClr>
                </a:solidFill>
              </a:rPr>
              <a:t>Products </a:t>
            </a:r>
            <a:r>
              <a:rPr lang="sv-SE" dirty="0" smtClean="0">
                <a:solidFill>
                  <a:schemeClr val="tx2">
                    <a:lumMod val="75000"/>
                  </a:schemeClr>
                </a:solidFill>
              </a:rPr>
              <a:t>can be useful </a:t>
            </a:r>
            <a:r>
              <a:rPr lang="sv-SE" dirty="0">
                <a:solidFill>
                  <a:schemeClr val="tx2">
                    <a:lumMod val="75000"/>
                  </a:schemeClr>
                </a:solidFill>
              </a:rPr>
              <a:t>to quantify:</a:t>
            </a:r>
          </a:p>
          <a:p>
            <a:pPr lvl="1"/>
            <a:r>
              <a:rPr lang="sv-SE" dirty="0">
                <a:solidFill>
                  <a:schemeClr val="tx2">
                    <a:lumMod val="75000"/>
                  </a:schemeClr>
                </a:solidFill>
              </a:rPr>
              <a:t>Apoptosis </a:t>
            </a:r>
            <a:r>
              <a:rPr lang="sv-SE" dirty="0" err="1">
                <a:solidFill>
                  <a:schemeClr val="tx2">
                    <a:lumMod val="75000"/>
                  </a:schemeClr>
                </a:solidFill>
              </a:rPr>
              <a:t>alone</a:t>
            </a:r>
            <a:r>
              <a:rPr lang="sv-SE" dirty="0">
                <a:solidFill>
                  <a:schemeClr val="tx2">
                    <a:lumMod val="75000"/>
                  </a:schemeClr>
                </a:solidFill>
              </a:rPr>
              <a:t> (M30)	</a:t>
            </a:r>
          </a:p>
          <a:p>
            <a:pPr lvl="1"/>
            <a:r>
              <a:rPr lang="sv-SE" dirty="0">
                <a:solidFill>
                  <a:schemeClr val="tx2">
                    <a:lumMod val="75000"/>
                  </a:schemeClr>
                </a:solidFill>
              </a:rPr>
              <a:t>Total cell </a:t>
            </a:r>
            <a:r>
              <a:rPr lang="sv-SE" dirty="0" err="1">
                <a:solidFill>
                  <a:schemeClr val="tx2">
                    <a:lumMod val="75000"/>
                  </a:schemeClr>
                </a:solidFill>
              </a:rPr>
              <a:t>death</a:t>
            </a:r>
            <a:r>
              <a:rPr lang="sv-SE" dirty="0">
                <a:solidFill>
                  <a:schemeClr val="tx2">
                    <a:lumMod val="75000"/>
                  </a:schemeClr>
                </a:solidFill>
              </a:rPr>
              <a:t> (M65)</a:t>
            </a:r>
          </a:p>
          <a:p>
            <a:pPr lvl="1"/>
            <a:endParaRPr lang="sv-SE" dirty="0">
              <a:solidFill>
                <a:schemeClr val="tx2">
                  <a:lumMod val="75000"/>
                </a:schemeClr>
              </a:solidFill>
            </a:endParaRPr>
          </a:p>
          <a:p>
            <a:pPr lvl="1"/>
            <a:r>
              <a:rPr lang="sv-SE" dirty="0">
                <a:solidFill>
                  <a:schemeClr val="tx2">
                    <a:lumMod val="75000"/>
                  </a:schemeClr>
                </a:solidFill>
              </a:rPr>
              <a:t>Apoptosis and </a:t>
            </a:r>
            <a:r>
              <a:rPr lang="sv-SE" dirty="0" err="1">
                <a:solidFill>
                  <a:schemeClr val="tx2">
                    <a:lumMod val="75000"/>
                  </a:schemeClr>
                </a:solidFill>
              </a:rPr>
              <a:t>necrosis</a:t>
            </a:r>
            <a:r>
              <a:rPr lang="sv-SE" dirty="0">
                <a:solidFill>
                  <a:schemeClr val="tx2">
                    <a:lumMod val="75000"/>
                  </a:schemeClr>
                </a:solidFill>
              </a:rPr>
              <a:t> (M30 and M65)</a:t>
            </a:r>
          </a:p>
          <a:p>
            <a:pPr lvl="1"/>
            <a:endParaRPr lang="sv-SE" dirty="0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CE542-1F81-4289-A72A-68A7F925587C}" type="slidenum">
              <a:rPr lang="en-GB" smtClean="0"/>
              <a:t>10</a:t>
            </a:fld>
            <a:endParaRPr lang="en-GB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sv-SE" dirty="0">
                <a:solidFill>
                  <a:schemeClr val="tx2"/>
                </a:solidFill>
              </a:rPr>
              <a:t>Determination </a:t>
            </a:r>
            <a:r>
              <a:rPr lang="sv-SE" dirty="0" err="1">
                <a:solidFill>
                  <a:schemeClr val="tx2"/>
                </a:solidFill>
              </a:rPr>
              <a:t>of</a:t>
            </a:r>
            <a:r>
              <a:rPr lang="sv-SE" dirty="0">
                <a:solidFill>
                  <a:schemeClr val="tx2"/>
                </a:solidFill>
              </a:rPr>
              <a:t> Cell Death Mode</a:t>
            </a:r>
          </a:p>
        </p:txBody>
      </p:sp>
      <p:pic>
        <p:nvPicPr>
          <p:cNvPr id="8194" name="Picture 2" descr="X:\Kvalitetssystem\Dokument under arbete\Marknadsmaterial\Bildfiler\Bilder\Broschyrbilder (AnSo)\Apoptosis_Necros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639" y="3708400"/>
            <a:ext cx="7339969" cy="166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products are for research use only          ML-00-00675 Rev01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11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indent="0"/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Drug-Induced Liver Injury 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Biomarker</a:t>
            </a:r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840230" y="1825625"/>
            <a:ext cx="9513570" cy="4351338"/>
          </a:xfrm>
        </p:spPr>
        <p:txBody>
          <a:bodyPr/>
          <a:lstStyle/>
          <a:p>
            <a:endParaRPr lang="en-US" dirty="0"/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Letters of Support – EMA and FDA: Keratin 18 and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Osteopontin</a:t>
            </a:r>
            <a:endParaRPr lang="en-US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Comparison to traditional biomarkers (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ie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, ALT) with APAP or exercise</a:t>
            </a: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Drugs (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ie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, Heparins) showing elevations in ALT/AST, miR-122 without presence of clinically significant liver injury</a:t>
            </a: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Drugs meeting stopping criteria as outlined by FDA for potential hepatotoxicity may not results in serious liver injury with use of new biomarkers and mathematical modeling (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ie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Cimaglermin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alfa)</a:t>
            </a: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Toxicant-Associated Steatohepatitis (TASH)</a:t>
            </a: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Alcohol related liver damage</a:t>
            </a:r>
          </a:p>
          <a:p>
            <a:pPr marL="0" indent="0">
              <a:buNone/>
            </a:pP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b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en-US" b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sv-SE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sv-SE" sz="2000" dirty="0" smtClean="0">
                <a:solidFill>
                  <a:schemeClr val="tx2">
                    <a:lumMod val="75000"/>
                  </a:schemeClr>
                </a:solidFill>
              </a:rPr>
              <a:t>Numerous ongoing research for use of K18 in DILI </a:t>
            </a:r>
            <a:endParaRPr lang="sv-SE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91695" y="5463737"/>
            <a:ext cx="79080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 All of the above research studies using human samples. Previous K18 biomarkers did not detect mouse or rat K18 resulting in limitations in various preclinical models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products are for research use only          ML-00-00675 Rev01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CE542-1F81-4289-A72A-68A7F925587C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286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of M65® </a:t>
            </a:r>
            <a:r>
              <a:rPr lang="en-US" dirty="0" err="1" smtClean="0"/>
              <a:t>EpiRat</a:t>
            </a:r>
            <a:r>
              <a:rPr lang="en-US" dirty="0" smtClean="0"/>
              <a:t> ELISA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Bildobjekt 21" descr="\\VSRV01\home$\reda.elkhatib\Desktop\Drug development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471" y="2015070"/>
            <a:ext cx="8115300" cy="396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/>
          <p:cNvSpPr/>
          <p:nvPr/>
        </p:nvSpPr>
        <p:spPr>
          <a:xfrm>
            <a:off x="4280599" y="2255853"/>
            <a:ext cx="1914211" cy="447151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products are for research use only          ML-00-00675 Rev01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CE542-1F81-4289-A72A-68A7F925587C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202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M65® </a:t>
            </a:r>
            <a:r>
              <a:rPr lang="en-US" dirty="0" err="1"/>
              <a:t>EpiRat</a:t>
            </a:r>
            <a:r>
              <a:rPr lang="en-US" dirty="0"/>
              <a:t> ELISA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8633"/>
            <a:ext cx="10515600" cy="4351338"/>
          </a:xfrm>
        </p:spPr>
        <p:txBody>
          <a:bodyPr>
            <a:normAutofit/>
          </a:bodyPr>
          <a:lstStyle/>
          <a:p>
            <a:r>
              <a:rPr lang="sv-SE" dirty="0"/>
              <a:t>P</a:t>
            </a:r>
            <a:r>
              <a:rPr lang="sv-SE" dirty="0" smtClean="0"/>
              <a:t>roduction </a:t>
            </a:r>
            <a:r>
              <a:rPr lang="sv-SE" dirty="0"/>
              <a:t>of the new rodent-detecting antibody (monoclonal).</a:t>
            </a:r>
          </a:p>
          <a:p>
            <a:r>
              <a:rPr lang="sv-SE" dirty="0"/>
              <a:t>95 clones selected after mice </a:t>
            </a:r>
            <a:r>
              <a:rPr lang="sv-SE" dirty="0" smtClean="0"/>
              <a:t>immunization</a:t>
            </a:r>
            <a:r>
              <a:rPr lang="sv-SE" dirty="0"/>
              <a:t>, 7 clones selected for further testing.</a:t>
            </a:r>
          </a:p>
          <a:p>
            <a:r>
              <a:rPr lang="sv-SE" dirty="0" smtClean="0"/>
              <a:t>Only </a:t>
            </a:r>
            <a:r>
              <a:rPr lang="sv-SE" dirty="0"/>
              <a:t>rat, </a:t>
            </a:r>
            <a:r>
              <a:rPr lang="sv-SE" i="1" u="sng" dirty="0"/>
              <a:t>does not detect K18 from mouse</a:t>
            </a:r>
            <a:r>
              <a:rPr lang="sv-SE" dirty="0"/>
              <a:t>!</a:t>
            </a:r>
          </a:p>
          <a:p>
            <a:r>
              <a:rPr lang="sv-SE" dirty="0"/>
              <a:t>M65 EpiRat is </a:t>
            </a:r>
            <a:r>
              <a:rPr lang="sv-SE" dirty="0" smtClean="0"/>
              <a:t>born!</a:t>
            </a:r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M65 </a:t>
            </a:r>
            <a:r>
              <a:rPr lang="en-US" dirty="0" err="1"/>
              <a:t>EpiRat</a:t>
            </a:r>
            <a:r>
              <a:rPr lang="en-US" dirty="0"/>
              <a:t>™ ELISA is based on the </a:t>
            </a:r>
            <a:r>
              <a:rPr lang="en-US" u="sng" dirty="0"/>
              <a:t>M5 and M6 antibodies</a:t>
            </a:r>
            <a:r>
              <a:rPr lang="en-US" dirty="0"/>
              <a:t>, which bind to the biomarker Keratin-18 (K18). </a:t>
            </a:r>
            <a:r>
              <a:rPr lang="en-US" dirty="0" smtClean="0"/>
              <a:t>The </a:t>
            </a:r>
            <a:r>
              <a:rPr lang="en-US" dirty="0"/>
              <a:t>concentration of K18 reflects the </a:t>
            </a:r>
            <a:r>
              <a:rPr lang="en-US" u="sng" dirty="0"/>
              <a:t>amount of overall cell death, both apoptosis and necrosis</a:t>
            </a:r>
            <a:r>
              <a:rPr lang="en-US" dirty="0"/>
              <a:t>, in K18 positive cells. Levels of K18 are commonly elevated when the liver endures damage, through disease or toxicological effects. 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3972257"/>
            <a:ext cx="4010025" cy="325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products are for research use only          ML-00-00675 Rev01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CE542-1F81-4289-A72A-68A7F925587C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149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6313" y="872568"/>
            <a:ext cx="9149862" cy="728663"/>
          </a:xfrm>
        </p:spPr>
        <p:txBody>
          <a:bodyPr>
            <a:noAutofit/>
          </a:bodyPr>
          <a:lstStyle/>
          <a:p>
            <a:r>
              <a:rPr lang="en-US" sz="3600" dirty="0"/>
              <a:t>M65 </a:t>
            </a:r>
            <a:r>
              <a:rPr lang="en-US" sz="3600" dirty="0" err="1"/>
              <a:t>EpiRat</a:t>
            </a:r>
            <a:r>
              <a:rPr lang="en-US" sz="3600" dirty="0"/>
              <a:t>™ </a:t>
            </a:r>
            <a:r>
              <a:rPr lang="en-US" sz="3600" dirty="0" smtClean="0"/>
              <a:t>ELISA treated with Acetaminophen</a:t>
            </a:r>
            <a:endParaRPr lang="en-US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763" y="2088610"/>
            <a:ext cx="6638925" cy="363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3972257"/>
            <a:ext cx="4010025" cy="325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90987" y="5543115"/>
            <a:ext cx="7067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Serum samples from untreated rats and rats treated with different doses of APAP were run using the M65 </a:t>
            </a:r>
            <a:r>
              <a:rPr lang="en-US" sz="1200" dirty="0" err="1"/>
              <a:t>EpiRat</a:t>
            </a:r>
            <a:r>
              <a:rPr lang="en-US" sz="1200" dirty="0"/>
              <a:t>™ ELISA. Below you can see results from two runs where rats treated with 1000mg/kg APAP and 1500mg/kg APAP compared to untreated controls. Blood was drawn after 0, 24, and 48 hours.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products are for research use only          ML-00-00675 Rev01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CE542-1F81-4289-A72A-68A7F925587C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031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ELISAs for Drug-Induced </a:t>
            </a:r>
            <a:r>
              <a:rPr lang="en-US" dirty="0" smtClean="0"/>
              <a:t>Liver </a:t>
            </a:r>
            <a:r>
              <a:rPr lang="en-US" dirty="0"/>
              <a:t>Injury (</a:t>
            </a:r>
            <a:r>
              <a:rPr lang="en-US" dirty="0" smtClean="0"/>
              <a:t>DILI</a:t>
            </a:r>
            <a:r>
              <a:rPr lang="en-US" dirty="0"/>
              <a:t>)</a:t>
            </a:r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491" y="2155371"/>
            <a:ext cx="7318168" cy="3331674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products are for research use only          ML-00-00675 Rev01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CE542-1F81-4289-A72A-68A7F925587C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529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ELISAs for Drug-Induced Kidney Injury (DIKI)</a:t>
            </a:r>
            <a:endParaRPr lang="en-US" dirty="0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193" y="1638036"/>
            <a:ext cx="7461966" cy="4406673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products are for research use only          ML-00-00675 Rev01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CE542-1F81-4289-A72A-68A7F925587C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323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ruta 7"/>
          <p:cNvSpPr txBox="1"/>
          <p:nvPr/>
        </p:nvSpPr>
        <p:spPr>
          <a:xfrm>
            <a:off x="3859619" y="2674947"/>
            <a:ext cx="52631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600" b="1" dirty="0" smtClean="0">
                <a:solidFill>
                  <a:schemeClr val="tx2">
                    <a:lumMod val="75000"/>
                  </a:schemeClr>
                </a:solidFill>
              </a:rPr>
              <a:t>Questions?</a:t>
            </a:r>
            <a:endParaRPr lang="sv-SE" sz="36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sv-SE" sz="2400" dirty="0">
                <a:solidFill>
                  <a:schemeClr val="tx2">
                    <a:lumMod val="75000"/>
                  </a:schemeClr>
                </a:solidFill>
              </a:rPr>
              <a:t>    </a:t>
            </a:r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CE542-1F81-4289-A72A-68A7F925587C}" type="slidenum">
              <a:rPr lang="en-GB" smtClean="0"/>
              <a:t>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products are for research use only          ML-00-00675 Rev01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091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Biomarkers of Drug-Induced Liver Injury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3078788" y="1960602"/>
            <a:ext cx="6705600" cy="2916198"/>
            <a:chOff x="2286000" y="1960602"/>
            <a:chExt cx="5029200" cy="2916198"/>
          </a:xfrm>
        </p:grpSpPr>
        <p:grpSp>
          <p:nvGrpSpPr>
            <p:cNvPr id="27" name="Group 26"/>
            <p:cNvGrpSpPr/>
            <p:nvPr/>
          </p:nvGrpSpPr>
          <p:grpSpPr>
            <a:xfrm>
              <a:off x="2286000" y="1960602"/>
              <a:ext cx="5029200" cy="2916198"/>
              <a:chOff x="2286000" y="1960602"/>
              <a:chExt cx="5029200" cy="2916198"/>
            </a:xfrm>
          </p:grpSpPr>
          <p:graphicFrame>
            <p:nvGraphicFramePr>
              <p:cNvPr id="5" name="Chart 4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788894186"/>
                  </p:ext>
                </p:extLst>
              </p:nvPr>
            </p:nvGraphicFramePr>
            <p:xfrm>
              <a:off x="2286000" y="2057400"/>
              <a:ext cx="4572000" cy="27432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7" name="TextBox 6"/>
              <p:cNvSpPr txBox="1"/>
              <p:nvPr/>
            </p:nvSpPr>
            <p:spPr>
              <a:xfrm>
                <a:off x="3741882" y="2053434"/>
                <a:ext cx="22098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 smtClean="0"/>
                  <a:t>Early detection biomarkers</a:t>
                </a:r>
                <a:endParaRPr lang="en-US" sz="1000" b="1" dirty="0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3048000" y="2535198"/>
                <a:ext cx="228600" cy="284202"/>
              </a:xfrm>
              <a:prstGeom prst="ellipse">
                <a:avLst/>
              </a:prstGeom>
              <a:solidFill>
                <a:schemeClr val="accent1">
                  <a:alpha val="15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4191000" y="2667000"/>
                <a:ext cx="228600" cy="1143000"/>
              </a:xfrm>
              <a:prstGeom prst="ellipse">
                <a:avLst/>
              </a:prstGeom>
              <a:solidFill>
                <a:schemeClr val="accent1">
                  <a:alpha val="15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334000" y="3200400"/>
                <a:ext cx="228600" cy="990600"/>
              </a:xfrm>
              <a:prstGeom prst="ellipse">
                <a:avLst/>
              </a:prstGeom>
              <a:solidFill>
                <a:schemeClr val="accent1">
                  <a:alpha val="15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943600" y="3810000"/>
                <a:ext cx="228600" cy="533400"/>
              </a:xfrm>
              <a:prstGeom prst="ellipse">
                <a:avLst/>
              </a:prstGeom>
              <a:solidFill>
                <a:schemeClr val="accent1">
                  <a:alpha val="15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056732" y="4507468"/>
                <a:ext cx="25034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Time/ Drug-induced liver injury</a:t>
                </a:r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 rot="16200000">
                <a:off x="1691797" y="3187920"/>
                <a:ext cx="15810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Liver function</a:t>
                </a:r>
                <a:endParaRPr lang="en-US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717508" y="2243554"/>
                <a:ext cx="20955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/>
                  <a:t>K18, ccK18, </a:t>
                </a:r>
                <a:r>
                  <a:rPr lang="en-US" sz="800" dirty="0" err="1" smtClean="0"/>
                  <a:t>Osteopontin</a:t>
                </a:r>
                <a:r>
                  <a:rPr lang="en-US" sz="800" dirty="0" smtClean="0"/>
                  <a:t>, L-FABP, </a:t>
                </a:r>
                <a:r>
                  <a:rPr lang="el-GR" sz="800" dirty="0" smtClean="0"/>
                  <a:t>α</a:t>
                </a:r>
                <a:r>
                  <a:rPr lang="en-US" sz="800" dirty="0" smtClean="0"/>
                  <a:t>-GST</a:t>
                </a:r>
                <a:endParaRPr lang="en-US" sz="800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819400" y="1960602"/>
                <a:ext cx="6858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/>
                  <a:t>Normal liver function</a:t>
                </a:r>
                <a:endParaRPr lang="en-US" sz="1000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5002645" y="2612994"/>
                <a:ext cx="147435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 smtClean="0"/>
                  <a:t>Standard biomarkers</a:t>
                </a:r>
                <a:endParaRPr lang="en-US" sz="1000" b="1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116945" y="2813049"/>
                <a:ext cx="720437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/>
                  <a:t>ALT, AST</a:t>
                </a:r>
                <a:endParaRPr lang="en-US" sz="80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5791200" y="3200400"/>
                <a:ext cx="15240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 smtClean="0"/>
                  <a:t>Standard biomarkers</a:t>
                </a:r>
                <a:endParaRPr lang="en-US" sz="1000" b="1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905500" y="3400455"/>
                <a:ext cx="9906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/>
                  <a:t>ALP, Bilirubin</a:t>
                </a:r>
                <a:endParaRPr lang="en-US" sz="800" dirty="0"/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>
                <a:off x="4305300" y="2458998"/>
                <a:ext cx="0" cy="131802"/>
              </a:xfrm>
              <a:prstGeom prst="straightConnector1">
                <a:avLst/>
              </a:prstGeom>
              <a:ln cap="sq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>
                <a:off x="5448300" y="3028493"/>
                <a:ext cx="0" cy="131802"/>
              </a:xfrm>
              <a:prstGeom prst="straightConnector1">
                <a:avLst/>
              </a:prstGeom>
              <a:ln cap="sq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>
                <a:off x="6096000" y="3618080"/>
                <a:ext cx="0" cy="131802"/>
              </a:xfrm>
              <a:prstGeom prst="straightConnector1">
                <a:avLst/>
              </a:prstGeom>
              <a:ln cap="sq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TextBox 27"/>
            <p:cNvSpPr txBox="1"/>
            <p:nvPr/>
          </p:nvSpPr>
          <p:spPr>
            <a:xfrm>
              <a:off x="3893055" y="3907423"/>
              <a:ext cx="9993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Increased risk of liver damage</a:t>
              </a:r>
              <a:endParaRPr lang="en-US" sz="8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029200" y="4204156"/>
              <a:ext cx="99933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L</a:t>
              </a:r>
              <a:r>
                <a:rPr lang="en-US" sz="800" dirty="0" smtClean="0"/>
                <a:t>iver damage</a:t>
              </a:r>
              <a:endParaRPr lang="en-US" sz="8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172200" y="4076700"/>
              <a:ext cx="99933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Decreased liver function</a:t>
              </a:r>
              <a:endParaRPr lang="en-US" sz="800" dirty="0"/>
            </a:p>
          </p:txBody>
        </p:sp>
      </p:grpSp>
      <p:sp>
        <p:nvSpPr>
          <p:cNvPr id="3" name="Oval 2"/>
          <p:cNvSpPr/>
          <p:nvPr/>
        </p:nvSpPr>
        <p:spPr>
          <a:xfrm>
            <a:off x="4836426" y="2250478"/>
            <a:ext cx="2382645" cy="2204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products are for research use only          ML-00-00675 Rev01</a:t>
            </a:r>
            <a:endParaRPr lang="en-GB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CE542-1F81-4289-A72A-68A7F925587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559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8955133"/>
              </p:ext>
            </p:extLst>
          </p:nvPr>
        </p:nvGraphicFramePr>
        <p:xfrm>
          <a:off x="3048000" y="2057400"/>
          <a:ext cx="6096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1533342"/>
              </p:ext>
            </p:extLst>
          </p:nvPr>
        </p:nvGraphicFramePr>
        <p:xfrm>
          <a:off x="3048000" y="2057400"/>
          <a:ext cx="6096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989176" y="2053435"/>
            <a:ext cx="294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Early detection biomarkers</a:t>
            </a:r>
            <a:endParaRPr lang="en-US" sz="1000" b="1" dirty="0"/>
          </a:p>
        </p:txBody>
      </p:sp>
      <p:sp>
        <p:nvSpPr>
          <p:cNvPr id="8" name="Oval 7"/>
          <p:cNvSpPr/>
          <p:nvPr/>
        </p:nvSpPr>
        <p:spPr>
          <a:xfrm>
            <a:off x="4064000" y="2535198"/>
            <a:ext cx="304800" cy="284202"/>
          </a:xfrm>
          <a:prstGeom prst="ellipse">
            <a:avLst/>
          </a:prstGeom>
          <a:solidFill>
            <a:schemeClr val="accent1">
              <a:alpha val="1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588000" y="2667000"/>
            <a:ext cx="304800" cy="1143000"/>
          </a:xfrm>
          <a:prstGeom prst="ellipse">
            <a:avLst/>
          </a:prstGeom>
          <a:solidFill>
            <a:schemeClr val="accent1">
              <a:alpha val="1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924800" y="3810000"/>
            <a:ext cx="304800" cy="533400"/>
          </a:xfrm>
          <a:prstGeom prst="ellipse">
            <a:avLst/>
          </a:prstGeom>
          <a:solidFill>
            <a:schemeClr val="accent1">
              <a:alpha val="1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075643" y="4507468"/>
            <a:ext cx="3562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Time/ Drug-induced kidney injury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1941813" y="3141753"/>
            <a:ext cx="2735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Glomerular filtration rate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141576" y="2253489"/>
            <a:ext cx="2641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NGAL, L-FABP, </a:t>
            </a:r>
            <a:r>
              <a:rPr lang="el-GR" sz="800" dirty="0" smtClean="0"/>
              <a:t>α</a:t>
            </a:r>
            <a:r>
              <a:rPr lang="en-US" sz="800" dirty="0" smtClean="0"/>
              <a:t>-GST, Cystatin C </a:t>
            </a:r>
            <a:endParaRPr lang="en-US" sz="800" dirty="0"/>
          </a:p>
        </p:txBody>
      </p:sp>
      <p:sp>
        <p:nvSpPr>
          <p:cNvPr id="15" name="TextBox 14"/>
          <p:cNvSpPr txBox="1"/>
          <p:nvPr/>
        </p:nvSpPr>
        <p:spPr>
          <a:xfrm>
            <a:off x="3759200" y="1960602"/>
            <a:ext cx="914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Normal kidney function</a:t>
            </a:r>
            <a:endParaRPr lang="en-US" sz="1000" dirty="0"/>
          </a:p>
        </p:txBody>
      </p:sp>
      <p:sp>
        <p:nvSpPr>
          <p:cNvPr id="18" name="TextBox 17"/>
          <p:cNvSpPr txBox="1"/>
          <p:nvPr/>
        </p:nvSpPr>
        <p:spPr>
          <a:xfrm>
            <a:off x="7721600" y="3200401"/>
            <a:ext cx="203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Standard biomarkers</a:t>
            </a:r>
            <a:endParaRPr lang="en-US" sz="1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823201" y="3400455"/>
            <a:ext cx="15452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/>
              <a:t>Scr</a:t>
            </a:r>
            <a:r>
              <a:rPr lang="en-US" sz="800" dirty="0" smtClean="0"/>
              <a:t>, BUN, urine output</a:t>
            </a:r>
            <a:endParaRPr lang="en-US" sz="800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5740400" y="2458998"/>
            <a:ext cx="0" cy="131802"/>
          </a:xfrm>
          <a:prstGeom prst="straightConnector1">
            <a:avLst/>
          </a:prstGeom>
          <a:ln cap="sq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8128000" y="3618080"/>
            <a:ext cx="0" cy="131802"/>
          </a:xfrm>
          <a:prstGeom prst="straightConnector1">
            <a:avLst/>
          </a:prstGeom>
          <a:ln cap="sq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172364" y="3810000"/>
            <a:ext cx="13324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Increased risk of kidney damage</a:t>
            </a:r>
            <a:endParaRPr lang="en-US" sz="800" dirty="0"/>
          </a:p>
        </p:txBody>
      </p:sp>
      <p:sp>
        <p:nvSpPr>
          <p:cNvPr id="24" name="TextBox 23"/>
          <p:cNvSpPr txBox="1"/>
          <p:nvPr/>
        </p:nvSpPr>
        <p:spPr>
          <a:xfrm>
            <a:off x="8217957" y="4157246"/>
            <a:ext cx="13324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Decreased kidney function</a:t>
            </a:r>
            <a:endParaRPr lang="en-US" sz="800" dirty="0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765344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Biomarkers of Drug-Induced Kidney Injury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4856523" y="2253489"/>
            <a:ext cx="2382645" cy="2204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products are for research use only          ML-00-00675 Rev01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CE542-1F81-4289-A72A-68A7F925587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188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441" y="751987"/>
            <a:ext cx="10515600" cy="728663"/>
          </a:xfrm>
        </p:spPr>
        <p:txBody>
          <a:bodyPr/>
          <a:lstStyle/>
          <a:p>
            <a:r>
              <a:rPr lang="en-US" dirty="0" smtClean="0"/>
              <a:t>Use of new biomarkers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3518" y="1921085"/>
            <a:ext cx="10515600" cy="4351338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/>
              <a:t>Increase </a:t>
            </a:r>
            <a:r>
              <a:rPr lang="en-US" smtClean="0"/>
              <a:t>tissue </a:t>
            </a:r>
            <a:r>
              <a:rPr lang="en-US" dirty="0"/>
              <a:t>specificity</a:t>
            </a:r>
          </a:p>
          <a:p>
            <a:r>
              <a:rPr lang="en-US" dirty="0"/>
              <a:t>Provide mechanistic information</a:t>
            </a:r>
          </a:p>
          <a:p>
            <a:r>
              <a:rPr lang="en-US" dirty="0" smtClean="0"/>
              <a:t>Predict </a:t>
            </a:r>
            <a:r>
              <a:rPr lang="en-US" dirty="0"/>
              <a:t>liver injury at earlier time points than </a:t>
            </a:r>
            <a:r>
              <a:rPr lang="en-US" dirty="0" smtClean="0"/>
              <a:t>ALT</a:t>
            </a:r>
          </a:p>
          <a:p>
            <a:endParaRPr lang="en-US" dirty="0"/>
          </a:p>
          <a:p>
            <a:r>
              <a:rPr lang="en-US" dirty="0" smtClean="0"/>
              <a:t>Current uses:</a:t>
            </a:r>
            <a:endParaRPr lang="en-US" dirty="0"/>
          </a:p>
          <a:p>
            <a:pPr lvl="1"/>
            <a:r>
              <a:rPr lang="en-US" dirty="0" smtClean="0"/>
              <a:t>K18 </a:t>
            </a:r>
            <a:r>
              <a:rPr lang="en-US" dirty="0"/>
              <a:t>as a secondary level of investigation if the first biomarkers indicate liver </a:t>
            </a:r>
            <a:r>
              <a:rPr lang="en-US" dirty="0" smtClean="0"/>
              <a:t>issues</a:t>
            </a:r>
            <a:endParaRPr lang="en-US" dirty="0"/>
          </a:p>
          <a:p>
            <a:pPr lvl="2"/>
            <a:r>
              <a:rPr lang="en-US" dirty="0"/>
              <a:t>Company has already identified a potential liver signal and is trying to gain some mechanistic understanding about the signal. (</a:t>
            </a:r>
            <a:r>
              <a:rPr lang="en-US" dirty="0" err="1"/>
              <a:t>eg</a:t>
            </a:r>
            <a:r>
              <a:rPr lang="en-US" dirty="0"/>
              <a:t>, observed elevated ALT to determine if the injury is primarily necrotic or apoptotic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K18 as a first </a:t>
            </a:r>
            <a:r>
              <a:rPr lang="en-US" dirty="0"/>
              <a:t>line in cases where liver toxicity is a known issue </a:t>
            </a:r>
            <a:endParaRPr lang="en-US" dirty="0" smtClean="0"/>
          </a:p>
          <a:p>
            <a:pPr lvl="2"/>
            <a:r>
              <a:rPr lang="en-US" dirty="0" smtClean="0"/>
              <a:t>(</a:t>
            </a:r>
            <a:r>
              <a:rPr lang="en-US" dirty="0" err="1"/>
              <a:t>ie</a:t>
            </a:r>
            <a:r>
              <a:rPr lang="en-US" dirty="0"/>
              <a:t>, </a:t>
            </a:r>
            <a:r>
              <a:rPr lang="en-US" dirty="0" smtClean="0"/>
              <a:t>immuno-oncology drug investigations)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3176" y="1470601"/>
            <a:ext cx="10515600" cy="731837"/>
          </a:xfrm>
        </p:spPr>
        <p:txBody>
          <a:bodyPr/>
          <a:lstStyle/>
          <a:p>
            <a:r>
              <a:rPr lang="en-US" dirty="0" smtClean="0"/>
              <a:t>Featuring Keratin 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products are for research use only          ML-00-00675 Rev01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CE542-1F81-4289-A72A-68A7F925587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026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 txBox="1">
            <a:spLocks/>
          </p:cNvSpPr>
          <p:nvPr/>
        </p:nvSpPr>
        <p:spPr>
          <a:xfrm>
            <a:off x="2076626" y="475660"/>
            <a:ext cx="10515600" cy="89110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Keratin 18 in the human body </a:t>
            </a:r>
            <a:endParaRPr lang="en-US" dirty="0"/>
          </a:p>
        </p:txBody>
      </p:sp>
      <p:sp>
        <p:nvSpPr>
          <p:cNvPr id="6" name="Platshållare för innehåll 3"/>
          <p:cNvSpPr txBox="1">
            <a:spLocks/>
          </p:cNvSpPr>
          <p:nvPr/>
        </p:nvSpPr>
        <p:spPr>
          <a:xfrm>
            <a:off x="1964733" y="2592189"/>
            <a:ext cx="4717421" cy="41095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 smtClean="0"/>
              <a:t>Almost all cells of epithelial origin:</a:t>
            </a:r>
          </a:p>
          <a:p>
            <a:r>
              <a:rPr lang="en-US" b="1" dirty="0" smtClean="0"/>
              <a:t>Liver</a:t>
            </a:r>
          </a:p>
          <a:p>
            <a:r>
              <a:rPr lang="en-US" dirty="0" smtClean="0"/>
              <a:t>Lung</a:t>
            </a:r>
          </a:p>
          <a:p>
            <a:r>
              <a:rPr lang="en-US" dirty="0" smtClean="0"/>
              <a:t>Intestines</a:t>
            </a:r>
          </a:p>
          <a:p>
            <a:r>
              <a:rPr lang="en-US" dirty="0" smtClean="0"/>
              <a:t>Kidney</a:t>
            </a:r>
          </a:p>
          <a:p>
            <a:r>
              <a:rPr lang="en-US" dirty="0" smtClean="0"/>
              <a:t>Breast tissue</a:t>
            </a:r>
          </a:p>
          <a:p>
            <a:r>
              <a:rPr lang="en-US" dirty="0" smtClean="0"/>
              <a:t>Prostate</a:t>
            </a:r>
          </a:p>
          <a:p>
            <a:r>
              <a:rPr lang="en-US" dirty="0" smtClean="0"/>
              <a:t>Ovary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372" y="2118968"/>
            <a:ext cx="4272172" cy="4582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526921" y="2993938"/>
            <a:ext cx="2336800" cy="238526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100" b="1" dirty="0">
                <a:solidFill>
                  <a:srgbClr val="FF0000"/>
                </a:solidFill>
              </a:rPr>
              <a:t>-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Brain/CNS/ Neurons</a:t>
            </a:r>
          </a:p>
          <a:p>
            <a:r>
              <a:rPr lang="en-US" sz="2100" b="1" dirty="0">
                <a:solidFill>
                  <a:srgbClr val="FF0000"/>
                </a:solidFill>
              </a:rPr>
              <a:t>-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Skin</a:t>
            </a:r>
          </a:p>
          <a:p>
            <a:r>
              <a:rPr lang="en-US" sz="2100" b="1" dirty="0">
                <a:solidFill>
                  <a:srgbClr val="FF0000"/>
                </a:solidFill>
              </a:rPr>
              <a:t>-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100" dirty="0">
                <a:solidFill>
                  <a:srgbClr val="FF0000"/>
                </a:solidFill>
              </a:rPr>
              <a:t>Muscles</a:t>
            </a:r>
          </a:p>
          <a:p>
            <a:r>
              <a:rPr lang="en-US" sz="2100" b="1" dirty="0">
                <a:solidFill>
                  <a:srgbClr val="FF0000"/>
                </a:solidFill>
              </a:rPr>
              <a:t>- 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Connective tissue</a:t>
            </a:r>
          </a:p>
          <a:p>
            <a:r>
              <a:rPr lang="en-US" sz="2100" b="1" dirty="0">
                <a:solidFill>
                  <a:srgbClr val="FF0000"/>
                </a:solidFill>
              </a:rPr>
              <a:t>-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Bone marrow</a:t>
            </a:r>
          </a:p>
          <a:p>
            <a:r>
              <a:rPr lang="en-US" sz="2100" b="1" dirty="0">
                <a:solidFill>
                  <a:srgbClr val="FF0000"/>
                </a:solidFill>
              </a:rPr>
              <a:t>-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Blood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232348" y="2587760"/>
            <a:ext cx="2438400" cy="3048000"/>
            <a:chOff x="6400800" y="1732104"/>
            <a:chExt cx="1828800" cy="2286000"/>
          </a:xfrm>
        </p:grpSpPr>
        <p:sp>
          <p:nvSpPr>
            <p:cNvPr id="10" name="Oval 9"/>
            <p:cNvSpPr/>
            <p:nvPr/>
          </p:nvSpPr>
          <p:spPr>
            <a:xfrm>
              <a:off x="6400800" y="1732104"/>
              <a:ext cx="1828800" cy="2286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>
              <a:stCxn id="10" idx="1"/>
            </p:cNvCxnSpPr>
            <p:nvPr/>
          </p:nvCxnSpPr>
          <p:spPr>
            <a:xfrm>
              <a:off x="6668622" y="2066881"/>
              <a:ext cx="1256178" cy="1647869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products are for research use only          ML-00-00675 Rev01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CE542-1F81-4289-A72A-68A7F925587C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405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1119544" y="435461"/>
            <a:ext cx="10515600" cy="728663"/>
          </a:xfrm>
        </p:spPr>
        <p:txBody>
          <a:bodyPr>
            <a:normAutofit/>
          </a:bodyPr>
          <a:lstStyle/>
          <a:p>
            <a:r>
              <a:rPr lang="en-US" sz="3600" dirty="0"/>
              <a:t>Apoptosis and </a:t>
            </a:r>
            <a:r>
              <a:rPr lang="en-US" sz="3600" dirty="0" smtClean="0"/>
              <a:t>Necrosis – K18</a:t>
            </a:r>
            <a:endParaRPr lang="en-US" sz="3600" dirty="0"/>
          </a:p>
        </p:txBody>
      </p:sp>
      <p:pic>
        <p:nvPicPr>
          <p:cNvPr id="6" name="Picture 3" descr="X:\Kvalitetssystem\Dokument under arbete\Marknadsmaterial\Bildfiler\Skisser, scheman\Celldödsschema\v2\vlvbio1605 Hepatocyte K18 (beskuren)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15679" y="1066668"/>
            <a:ext cx="5511462" cy="5383749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products are for research use only          ML-00-00675 Rev01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CE542-1F81-4289-A72A-68A7F925587C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078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Apoptosis and Necrosis</a:t>
            </a:r>
          </a:p>
        </p:txBody>
      </p:sp>
      <p:pic>
        <p:nvPicPr>
          <p:cNvPr id="5" name="Picture 2" descr="X:\Kvalitetssystem\Dokument under arbete\Marknadsmaterial\Bildfiler\Skisser, scheman\Celldödsschema\v2\vlvbio1605 Hepatocyte K18 (beskuren underdel)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66166" y="1328821"/>
            <a:ext cx="8047596" cy="429204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products are for research use only          ML-00-00675 Rev01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CE542-1F81-4289-A72A-68A7F925587C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057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620307"/>
            <a:ext cx="10515600" cy="728663"/>
          </a:xfrm>
        </p:spPr>
        <p:txBody>
          <a:bodyPr/>
          <a:lstStyle/>
          <a:p>
            <a:r>
              <a:rPr lang="sv-SE" dirty="0"/>
              <a:t>PEVIVA Product Line</a:t>
            </a:r>
          </a:p>
        </p:txBody>
      </p:sp>
      <p:sp>
        <p:nvSpPr>
          <p:cNvPr id="5" name="Platshållare för innehåll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v-SE" sz="20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sv-SE" sz="20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sv-SE" sz="2000" b="1" dirty="0" err="1">
                <a:solidFill>
                  <a:schemeClr val="tx2">
                    <a:lumMod val="75000"/>
                  </a:schemeClr>
                </a:solidFill>
              </a:rPr>
              <a:t>Antibody</a:t>
            </a:r>
            <a:r>
              <a:rPr lang="sv-SE" sz="2000" b="1" dirty="0">
                <a:solidFill>
                  <a:schemeClr val="tx2">
                    <a:lumMod val="75000"/>
                  </a:schemeClr>
                </a:solidFill>
              </a:rPr>
              <a:t> Products</a:t>
            </a:r>
          </a:p>
          <a:p>
            <a:pPr lvl="0">
              <a:spcBef>
                <a:spcPts val="500"/>
              </a:spcBef>
              <a:buFont typeface="Wingdings" pitchFamily="2"/>
              <a:buChar char="§"/>
            </a:pPr>
            <a:r>
              <a:rPr lang="en-GB" sz="1600" dirty="0">
                <a:solidFill>
                  <a:srgbClr val="1F497D"/>
                </a:solidFill>
                <a:latin typeface="+mj-lt"/>
                <a:cs typeface="Arial" pitchFamily="34"/>
              </a:rPr>
              <a:t>M30 </a:t>
            </a:r>
            <a:r>
              <a:rPr lang="en-GB" sz="1600" dirty="0" err="1">
                <a:solidFill>
                  <a:srgbClr val="1F497D"/>
                </a:solidFill>
                <a:latin typeface="+mj-lt"/>
                <a:cs typeface="Arial" pitchFamily="34"/>
              </a:rPr>
              <a:t>CytoDEATH</a:t>
            </a:r>
            <a:r>
              <a:rPr lang="en-GB" sz="1600" dirty="0">
                <a:solidFill>
                  <a:srgbClr val="1F497D"/>
                </a:solidFill>
                <a:latin typeface="+mj-lt"/>
                <a:cs typeface="Arial" pitchFamily="34"/>
              </a:rPr>
              <a:t> ™ </a:t>
            </a:r>
            <a:r>
              <a:rPr lang="en-GB" sz="1600" dirty="0" err="1">
                <a:solidFill>
                  <a:srgbClr val="1F497D"/>
                </a:solidFill>
                <a:latin typeface="+mj-lt"/>
                <a:cs typeface="Arial" pitchFamily="34"/>
              </a:rPr>
              <a:t>mAb</a:t>
            </a:r>
            <a:r>
              <a:rPr lang="en-GB" sz="1600" dirty="0">
                <a:solidFill>
                  <a:srgbClr val="1F497D"/>
                </a:solidFill>
                <a:latin typeface="+mj-lt"/>
                <a:cs typeface="Arial" pitchFamily="34"/>
              </a:rPr>
              <a:t> </a:t>
            </a:r>
            <a:br>
              <a:rPr lang="en-GB" sz="1600" dirty="0">
                <a:solidFill>
                  <a:srgbClr val="1F497D"/>
                </a:solidFill>
                <a:latin typeface="+mj-lt"/>
                <a:cs typeface="Arial" pitchFamily="34"/>
              </a:rPr>
            </a:br>
            <a:r>
              <a:rPr lang="en-GB" sz="1600" dirty="0" smtClean="0">
                <a:solidFill>
                  <a:srgbClr val="1F497D"/>
                </a:solidFill>
                <a:latin typeface="+mj-lt"/>
                <a:cs typeface="Arial" pitchFamily="34"/>
              </a:rPr>
              <a:t>M6 </a:t>
            </a:r>
            <a:r>
              <a:rPr lang="en-GB" sz="1600" dirty="0">
                <a:solidFill>
                  <a:srgbClr val="1F497D"/>
                </a:solidFill>
                <a:latin typeface="+mj-lt"/>
                <a:cs typeface="Arial" pitchFamily="34"/>
              </a:rPr>
              <a:t>&amp; M5 Keratin 18 </a:t>
            </a:r>
            <a:r>
              <a:rPr lang="en-GB" sz="1600" dirty="0" err="1">
                <a:solidFill>
                  <a:srgbClr val="1F497D"/>
                </a:solidFill>
                <a:latin typeface="+mj-lt"/>
                <a:cs typeface="Arial" pitchFamily="34"/>
              </a:rPr>
              <a:t>mAb</a:t>
            </a:r>
            <a:endParaRPr lang="en-GB" sz="1600" dirty="0">
              <a:solidFill>
                <a:srgbClr val="1F497D"/>
              </a:solidFill>
              <a:latin typeface="+mj-lt"/>
              <a:cs typeface="Arial" pitchFamily="34"/>
            </a:endParaRP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3"/>
          </p:nvPr>
        </p:nvSpPr>
        <p:spPr>
          <a:xfrm>
            <a:off x="827568" y="1253277"/>
            <a:ext cx="10515600" cy="731837"/>
          </a:xfrm>
        </p:spPr>
        <p:txBody>
          <a:bodyPr/>
          <a:lstStyle/>
          <a:p>
            <a:r>
              <a:rPr lang="sv-SE" sz="2000" b="1" dirty="0" err="1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Overview</a:t>
            </a:r>
            <a:endParaRPr lang="sv-SE" sz="2000" b="1" dirty="0">
              <a:solidFill>
                <a:schemeClr val="tx2">
                  <a:lumMod val="7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6" name="Platshållare för innehåll 5"/>
          <p:cNvSpPr>
            <a:spLocks noGrp="1"/>
          </p:cNvSpPr>
          <p:nvPr>
            <p:ph idx="14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sv-SE" sz="2000" b="1" dirty="0">
              <a:solidFill>
                <a:schemeClr val="tx2">
                  <a:lumMod val="75000"/>
                </a:schemeClr>
              </a:solidFill>
              <a:ea typeface="+mj-ea"/>
              <a:cs typeface="+mj-cs"/>
            </a:endParaRPr>
          </a:p>
          <a:p>
            <a:pPr marL="0" indent="0">
              <a:buNone/>
            </a:pPr>
            <a:r>
              <a:rPr lang="sv-SE" sz="20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ELISA Products</a:t>
            </a:r>
          </a:p>
          <a:p>
            <a:pPr lvl="0">
              <a:spcBef>
                <a:spcPts val="500"/>
              </a:spcBef>
              <a:buFont typeface="Wingdings" pitchFamily="2"/>
              <a:buChar char="§"/>
            </a:pPr>
            <a:r>
              <a:rPr lang="en-GB" sz="1600" dirty="0">
                <a:solidFill>
                  <a:srgbClr val="1F497D"/>
                </a:solidFill>
                <a:latin typeface="+mj-lt"/>
                <a:cs typeface="Arial" pitchFamily="34"/>
              </a:rPr>
              <a:t>M30 Apoptosense</a:t>
            </a:r>
            <a:r>
              <a:rPr lang="en-GB" sz="1600" baseline="30000" dirty="0">
                <a:solidFill>
                  <a:srgbClr val="1F497D"/>
                </a:solidFill>
                <a:latin typeface="+mj-lt"/>
                <a:cs typeface="Arial" pitchFamily="34"/>
              </a:rPr>
              <a:t>®</a:t>
            </a:r>
            <a:r>
              <a:rPr lang="en-GB" sz="1600" dirty="0">
                <a:solidFill>
                  <a:srgbClr val="1F497D"/>
                </a:solidFill>
                <a:latin typeface="+mj-lt"/>
                <a:cs typeface="Arial" pitchFamily="34"/>
              </a:rPr>
              <a:t> ELISA</a:t>
            </a:r>
          </a:p>
          <a:p>
            <a:pPr lvl="0">
              <a:spcBef>
                <a:spcPts val="500"/>
              </a:spcBef>
              <a:buFont typeface="Wingdings" pitchFamily="2"/>
              <a:buChar char="§"/>
            </a:pPr>
            <a:r>
              <a:rPr lang="en-GB" sz="1600" dirty="0">
                <a:solidFill>
                  <a:srgbClr val="1F497D"/>
                </a:solidFill>
                <a:latin typeface="+mj-lt"/>
                <a:cs typeface="Arial" pitchFamily="34"/>
              </a:rPr>
              <a:t>M30 </a:t>
            </a:r>
            <a:r>
              <a:rPr lang="en-GB" sz="1600" dirty="0" err="1">
                <a:solidFill>
                  <a:srgbClr val="1F497D"/>
                </a:solidFill>
                <a:latin typeface="+mj-lt"/>
                <a:cs typeface="Arial" pitchFamily="34"/>
              </a:rPr>
              <a:t>CytoDeath</a:t>
            </a:r>
            <a:r>
              <a:rPr lang="en-GB" sz="1600" dirty="0">
                <a:solidFill>
                  <a:srgbClr val="1F497D"/>
                </a:solidFill>
                <a:latin typeface="+mj-lt"/>
                <a:cs typeface="Arial" pitchFamily="34"/>
              </a:rPr>
              <a:t>™ ELISA</a:t>
            </a:r>
          </a:p>
          <a:p>
            <a:pPr lvl="0">
              <a:spcBef>
                <a:spcPts val="500"/>
              </a:spcBef>
              <a:buFont typeface="Wingdings" pitchFamily="2"/>
              <a:buChar char="§"/>
            </a:pPr>
            <a:r>
              <a:rPr lang="en-GB" sz="1600" dirty="0">
                <a:solidFill>
                  <a:srgbClr val="1F497D"/>
                </a:solidFill>
                <a:latin typeface="+mj-lt"/>
                <a:cs typeface="Arial" pitchFamily="34"/>
              </a:rPr>
              <a:t>M65</a:t>
            </a:r>
            <a:r>
              <a:rPr lang="en-GB" sz="1600" baseline="30000" dirty="0">
                <a:solidFill>
                  <a:srgbClr val="1F497D"/>
                </a:solidFill>
                <a:latin typeface="+mj-lt"/>
                <a:cs typeface="Arial" pitchFamily="34"/>
              </a:rPr>
              <a:t>®</a:t>
            </a:r>
            <a:r>
              <a:rPr lang="en-GB" sz="1600" dirty="0">
                <a:solidFill>
                  <a:srgbClr val="1F497D"/>
                </a:solidFill>
                <a:latin typeface="+mj-lt"/>
                <a:cs typeface="Arial" pitchFamily="34"/>
              </a:rPr>
              <a:t> ELISA</a:t>
            </a:r>
          </a:p>
          <a:p>
            <a:pPr lvl="0">
              <a:spcBef>
                <a:spcPts val="500"/>
              </a:spcBef>
              <a:buFont typeface="Wingdings" pitchFamily="2"/>
              <a:buChar char="§"/>
            </a:pPr>
            <a:r>
              <a:rPr lang="en-GB" sz="1600" dirty="0">
                <a:solidFill>
                  <a:srgbClr val="1F497D"/>
                </a:solidFill>
                <a:latin typeface="+mj-lt"/>
                <a:cs typeface="Arial" pitchFamily="34"/>
              </a:rPr>
              <a:t>M65 </a:t>
            </a:r>
            <a:r>
              <a:rPr lang="en-GB" sz="1600" dirty="0" err="1">
                <a:solidFill>
                  <a:srgbClr val="1F497D"/>
                </a:solidFill>
                <a:latin typeface="+mj-lt"/>
                <a:cs typeface="Arial" pitchFamily="34"/>
              </a:rPr>
              <a:t>EpiDeath</a:t>
            </a:r>
            <a:r>
              <a:rPr lang="en-GB" sz="1600" baseline="30000" dirty="0">
                <a:solidFill>
                  <a:srgbClr val="1F497D"/>
                </a:solidFill>
                <a:latin typeface="+mj-lt"/>
                <a:cs typeface="Arial" pitchFamily="34"/>
              </a:rPr>
              <a:t>®</a:t>
            </a:r>
            <a:r>
              <a:rPr lang="en-GB" sz="1600" dirty="0">
                <a:solidFill>
                  <a:srgbClr val="1F497D"/>
                </a:solidFill>
                <a:latin typeface="+mj-lt"/>
                <a:cs typeface="Arial" pitchFamily="34"/>
              </a:rPr>
              <a:t> ELISA</a:t>
            </a:r>
          </a:p>
        </p:txBody>
      </p:sp>
      <p:pic>
        <p:nvPicPr>
          <p:cNvPr id="4098" name="Picture 2" descr="X:\Kvalitetssystem\Dokument under arbete\Marknadsmaterial\Bildfiler\Bilder\Tagna av fotograf Håkan Flank 2016\_HFA699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" t="11100" r="15658" b="22151"/>
          <a:stretch/>
        </p:blipFill>
        <p:spPr bwMode="auto">
          <a:xfrm>
            <a:off x="7961819" y="4395850"/>
            <a:ext cx="2555045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X:\Kvalitetssystem\Dokument under arbete\Marknadsmaterial\Bildfiler\Bilder\Tagna av fotograf Håkan Flank 2016\_HFA69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5797" r="3666" b="14787"/>
          <a:stretch/>
        </p:blipFill>
        <p:spPr bwMode="auto">
          <a:xfrm>
            <a:off x="6880934" y="1669314"/>
            <a:ext cx="4050600" cy="26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CE542-1F81-4289-A72A-68A7F925587C}" type="slidenum">
              <a:rPr lang="en-GB" smtClean="0"/>
              <a:t>8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products are for research use only          ML-00-00675 Rev01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01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600" dirty="0"/>
              <a:t>PEVIVA Product Line</a:t>
            </a:r>
          </a:p>
        </p:txBody>
      </p:sp>
      <p:pic>
        <p:nvPicPr>
          <p:cNvPr id="5" name="Bildobjekt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3934" y="2644816"/>
            <a:ext cx="8724132" cy="271295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CE542-1F81-4289-A72A-68A7F925587C}" type="slidenum">
              <a:rPr lang="en-GB" smtClean="0"/>
              <a:t>9</a:t>
            </a:fld>
            <a:endParaRPr lang="en-GB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sv-SE" dirty="0" err="1">
                <a:solidFill>
                  <a:schemeClr val="tx2"/>
                </a:solidFill>
              </a:rPr>
              <a:t>Overview</a:t>
            </a:r>
            <a:endParaRPr lang="sv-SE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products are for research use only          ML-00-00675 Rev01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382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LVbio_mall">
  <a:themeElements>
    <a:clrScheme name="VLVbio">
      <a:dk1>
        <a:srgbClr val="3A3838"/>
      </a:dk1>
      <a:lt1>
        <a:sysClr val="window" lastClr="FFFFFF"/>
      </a:lt1>
      <a:dk2>
        <a:srgbClr val="2C5F9F"/>
      </a:dk2>
      <a:lt2>
        <a:srgbClr val="FFFFFF"/>
      </a:lt2>
      <a:accent1>
        <a:srgbClr val="2C5F9F"/>
      </a:accent1>
      <a:accent2>
        <a:srgbClr val="399ED2"/>
      </a:accent2>
      <a:accent3>
        <a:srgbClr val="9DCDAE"/>
      </a:accent3>
      <a:accent4>
        <a:srgbClr val="3A3838"/>
      </a:accent4>
      <a:accent5>
        <a:srgbClr val="757070"/>
      </a:accent5>
      <a:accent6>
        <a:srgbClr val="A5A5A5"/>
      </a:accent6>
      <a:hlink>
        <a:srgbClr val="399ED2"/>
      </a:hlink>
      <a:folHlink>
        <a:srgbClr val="9DCDAE"/>
      </a:folHlink>
    </a:clrScheme>
    <a:fontScheme name="VLVbio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LVbio_mall.potx" id="{22435902-E25C-4731-897B-09A64D362815}" vid="{5F6BCD47-ECB7-4C10-BDF6-42BFAC756162}"/>
    </a:ext>
  </a:extLst>
</a:theme>
</file>

<file path=ppt/theme/theme2.xml><?xml version="1.0" encoding="utf-8"?>
<a:theme xmlns:a="http://schemas.openxmlformats.org/drawingml/2006/main" name="Peviva">
  <a:themeElements>
    <a:clrScheme name="VLVbio">
      <a:dk1>
        <a:srgbClr val="3A3838"/>
      </a:dk1>
      <a:lt1>
        <a:sysClr val="window" lastClr="FFFFFF"/>
      </a:lt1>
      <a:dk2>
        <a:srgbClr val="2C5F9F"/>
      </a:dk2>
      <a:lt2>
        <a:srgbClr val="FFFFFF"/>
      </a:lt2>
      <a:accent1>
        <a:srgbClr val="2C5F9F"/>
      </a:accent1>
      <a:accent2>
        <a:srgbClr val="399ED2"/>
      </a:accent2>
      <a:accent3>
        <a:srgbClr val="9DCDAE"/>
      </a:accent3>
      <a:accent4>
        <a:srgbClr val="3A3838"/>
      </a:accent4>
      <a:accent5>
        <a:srgbClr val="757070"/>
      </a:accent5>
      <a:accent6>
        <a:srgbClr val="A5A5A5"/>
      </a:accent6>
      <a:hlink>
        <a:srgbClr val="399ED2"/>
      </a:hlink>
      <a:folHlink>
        <a:srgbClr val="9DCDAE"/>
      </a:folHlink>
    </a:clrScheme>
    <a:fontScheme name="VLVbio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LVbio_mall.potx" id="{22435902-E25C-4731-897B-09A64D362815}" vid="{B006AA91-CFA5-4846-A254-77AEA3FDC258}"/>
    </a:ext>
  </a:extLst>
</a:theme>
</file>

<file path=ppt/theme/theme3.xml><?xml version="1.0" encoding="utf-8"?>
<a:theme xmlns:a="http://schemas.openxmlformats.org/drawingml/2006/main" name="Peviva blue">
  <a:themeElements>
    <a:clrScheme name="VLVbio">
      <a:dk1>
        <a:srgbClr val="3A3838"/>
      </a:dk1>
      <a:lt1>
        <a:sysClr val="window" lastClr="FFFFFF"/>
      </a:lt1>
      <a:dk2>
        <a:srgbClr val="2C5F9F"/>
      </a:dk2>
      <a:lt2>
        <a:srgbClr val="FFFFFF"/>
      </a:lt2>
      <a:accent1>
        <a:srgbClr val="2C5F9F"/>
      </a:accent1>
      <a:accent2>
        <a:srgbClr val="399ED2"/>
      </a:accent2>
      <a:accent3>
        <a:srgbClr val="9DCDAE"/>
      </a:accent3>
      <a:accent4>
        <a:srgbClr val="3A3838"/>
      </a:accent4>
      <a:accent5>
        <a:srgbClr val="757070"/>
      </a:accent5>
      <a:accent6>
        <a:srgbClr val="A5A5A5"/>
      </a:accent6>
      <a:hlink>
        <a:srgbClr val="399ED2"/>
      </a:hlink>
      <a:folHlink>
        <a:srgbClr val="9DCDAE"/>
      </a:folHlink>
    </a:clrScheme>
    <a:fontScheme name="VLVbio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LVbio_mall.potx" id="{22435902-E25C-4731-897B-09A64D362815}" vid="{F7A386FB-D44F-43B8-B4C0-AFE99DCA0352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VLVbio_mall</Template>
  <TotalTime>1183</TotalTime>
  <Words>855</Words>
  <Application>Microsoft Office PowerPoint</Application>
  <PresentationFormat>Custom</PresentationFormat>
  <Paragraphs>138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Lato</vt:lpstr>
      <vt:lpstr>Wingdings</vt:lpstr>
      <vt:lpstr>VLVbio_mall</vt:lpstr>
      <vt:lpstr>Peviva</vt:lpstr>
      <vt:lpstr>Peviva blue</vt:lpstr>
      <vt:lpstr>DiaPharma Group, Inc.</vt:lpstr>
      <vt:lpstr>PowerPoint Presentation</vt:lpstr>
      <vt:lpstr>PowerPoint Presentation</vt:lpstr>
      <vt:lpstr>Use of new biomarkers</vt:lpstr>
      <vt:lpstr>PowerPoint Presentation</vt:lpstr>
      <vt:lpstr>Apoptosis and Necrosis – K18</vt:lpstr>
      <vt:lpstr>Apoptosis and Necrosis</vt:lpstr>
      <vt:lpstr>PEVIVA Product Line</vt:lpstr>
      <vt:lpstr>PEVIVA Product Line</vt:lpstr>
      <vt:lpstr>PEVIVA Product Line</vt:lpstr>
      <vt:lpstr>Drug-Induced Liver Injury Biomarker</vt:lpstr>
      <vt:lpstr>Introduction of M65® EpiRat ELISA</vt:lpstr>
      <vt:lpstr>M65® EpiRat ELISA</vt:lpstr>
      <vt:lpstr>M65 EpiRat™ ELISA treated with Acetaminophen</vt:lpstr>
      <vt:lpstr>ELISAs for Drug-Induced Liver Injury (DILI)</vt:lpstr>
      <vt:lpstr>ELISAs for Drug-Induced Kidney Injury (DIKI)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Adrian</dc:creator>
  <cp:lastModifiedBy>Michael Hambleton</cp:lastModifiedBy>
  <cp:revision>72</cp:revision>
  <dcterms:created xsi:type="dcterms:W3CDTF">2016-09-21T13:42:41Z</dcterms:created>
  <dcterms:modified xsi:type="dcterms:W3CDTF">2020-09-15T13:18:34Z</dcterms:modified>
</cp:coreProperties>
</file>