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9" r:id="rId4"/>
    <p:sldId id="260" r:id="rId5"/>
    <p:sldId id="261" r:id="rId6"/>
    <p:sldId id="264" r:id="rId7"/>
  </p:sldIdLst>
  <p:sldSz cx="9144000" cy="5143500" type="screen16x9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8" d="100"/>
          <a:sy n="148" d="100"/>
        </p:scale>
        <p:origin x="-56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6912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58156"/>
            <a:ext cx="9144000" cy="8534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92396"/>
            <a:ext cx="9144000" cy="36576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747641"/>
            <a:ext cx="990600" cy="26250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0056" y="4692396"/>
            <a:ext cx="1281544" cy="45110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295400" y="4705350"/>
            <a:ext cx="6248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" dirty="0" smtClean="0">
                <a:solidFill>
                  <a:schemeClr val="bg1"/>
                </a:solidFill>
                <a:latin typeface="Trade Gothic LT Std" pitchFamily="50" charset="0"/>
              </a:rPr>
              <a:t>M30 Apoptosense® ELISA, M65 EpiDEATH® ELISA, M65® ELISA, and M30 CytoDEATH™ are registered trademarks of </a:t>
            </a:r>
            <a:r>
              <a:rPr lang="en-US" sz="750" dirty="0" err="1" smtClean="0">
                <a:solidFill>
                  <a:schemeClr val="bg1"/>
                </a:solidFill>
                <a:latin typeface="Trade Gothic LT Std" pitchFamily="50" charset="0"/>
              </a:rPr>
              <a:t>VLVbio</a:t>
            </a:r>
            <a:r>
              <a:rPr lang="en-US" sz="750" dirty="0" smtClean="0">
                <a:solidFill>
                  <a:schemeClr val="bg1"/>
                </a:solidFill>
                <a:latin typeface="Trade Gothic LT Std" pitchFamily="50" charset="0"/>
              </a:rPr>
              <a:t> (</a:t>
            </a:r>
            <a:r>
              <a:rPr lang="en-US" sz="750" dirty="0" err="1" smtClean="0">
                <a:solidFill>
                  <a:schemeClr val="bg1"/>
                </a:solidFill>
                <a:latin typeface="Trade Gothic LT Std" pitchFamily="50" charset="0"/>
              </a:rPr>
              <a:t>Vivalavida</a:t>
            </a:r>
            <a:r>
              <a:rPr lang="en-US" sz="750" dirty="0" smtClean="0">
                <a:solidFill>
                  <a:schemeClr val="bg1"/>
                </a:solidFill>
                <a:latin typeface="Trade Gothic LT Std" pitchFamily="50" charset="0"/>
              </a:rPr>
              <a:t> AB).</a:t>
            </a:r>
            <a:r>
              <a:rPr lang="en-US" sz="750" baseline="0" dirty="0" smtClean="0">
                <a:solidFill>
                  <a:schemeClr val="bg1"/>
                </a:solidFill>
                <a:latin typeface="Trade Gothic LT Std" pitchFamily="50" charset="0"/>
              </a:rPr>
              <a:t> </a:t>
            </a:r>
            <a:r>
              <a:rPr lang="en-US" sz="750" dirty="0" smtClean="0">
                <a:solidFill>
                  <a:schemeClr val="bg1"/>
                </a:solidFill>
                <a:latin typeface="Trade Gothic LT Std" pitchFamily="50" charset="0"/>
              </a:rPr>
              <a:t>PEVIVA products are for research use only.   See </a:t>
            </a:r>
            <a:r>
              <a:rPr lang="en-US" sz="750" dirty="0" err="1" smtClean="0">
                <a:solidFill>
                  <a:schemeClr val="bg1"/>
                </a:solidFill>
                <a:latin typeface="Trade Gothic LT Std" pitchFamily="50" charset="0"/>
              </a:rPr>
              <a:t>Pubmed</a:t>
            </a:r>
            <a:r>
              <a:rPr lang="en-US" sz="750" dirty="0" smtClean="0">
                <a:solidFill>
                  <a:schemeClr val="bg1"/>
                </a:solidFill>
                <a:latin typeface="Trade Gothic LT Std" pitchFamily="50" charset="0"/>
              </a:rPr>
              <a:t> for list of references.   800.526.5224.   </a:t>
            </a:r>
            <a:r>
              <a:rPr lang="en-US" sz="750" smtClean="0">
                <a:solidFill>
                  <a:schemeClr val="bg1"/>
                </a:solidFill>
                <a:latin typeface="Trade Gothic LT Std" pitchFamily="50" charset="0"/>
              </a:rPr>
              <a:t>diapharma.com   ML-00-00071REV02</a:t>
            </a:r>
            <a:endParaRPr lang="en-US" sz="750" dirty="0">
              <a:solidFill>
                <a:schemeClr val="bg1"/>
              </a:solidFill>
              <a:latin typeface="Trade Gothic LT Std" pitchFamily="50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65760"/>
          </a:xfrm>
          <a:prstGeom prst="rect">
            <a:avLst/>
          </a:prstGeom>
        </p:spPr>
      </p:pic>
      <p:pic>
        <p:nvPicPr>
          <p:cNvPr id="13" name="Picture 12"/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1950"/>
            <a:ext cx="9144000" cy="182880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3532" y="577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en-GB" altLang="en-US" sz="2000" dirty="0" smtClean="0">
                <a:solidFill>
                  <a:schemeClr val="bg1"/>
                </a:solidFill>
                <a:latin typeface="Univers LT Std 55" pitchFamily="34" charset="0"/>
                <a:cs typeface="Arial" charset="0"/>
              </a:rPr>
              <a:t>APOPTOSIS RESEARCH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GB" altLang="en-US" sz="1200" dirty="0" smtClean="0">
                <a:solidFill>
                  <a:schemeClr val="bg1"/>
                </a:solidFill>
                <a:latin typeface="Trade Gothic LT Std" pitchFamily="50" charset="0"/>
                <a:cs typeface="Arial" charset="0"/>
              </a:rPr>
              <a:t>Measurement of an Accumulated Apoptosis-Specific Product</a:t>
            </a:r>
          </a:p>
        </p:txBody>
      </p:sp>
    </p:spTree>
    <p:extLst>
      <p:ext uri="{BB962C8B-B14F-4D97-AF65-F5344CB8AC3E}">
        <p14:creationId xmlns:p14="http://schemas.microsoft.com/office/powerpoint/2010/main" val="3195806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024" y="590550"/>
            <a:ext cx="4372376" cy="4083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15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2"/>
          <p:cNvSpPr txBox="1">
            <a:spLocks/>
          </p:cNvSpPr>
          <p:nvPr/>
        </p:nvSpPr>
        <p:spPr bwMode="auto">
          <a:xfrm>
            <a:off x="0" y="3181350"/>
            <a:ext cx="914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49" tIns="50925" rIns="101849" bIns="50925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altLang="en-US" b="1" dirty="0">
                <a:solidFill>
                  <a:schemeClr val="tx2"/>
                </a:solidFill>
                <a:latin typeface="Trade Gothic LT Std Bold" pitchFamily="50" charset="0"/>
                <a:cs typeface="Arial" charset="0"/>
              </a:rPr>
              <a:t>Apoptosis in Epithelial Cells Occurs at Various Rates Depending on Stimuli</a:t>
            </a:r>
          </a:p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altLang="en-US" dirty="0">
                <a:solidFill>
                  <a:srgbClr val="7F7F7F"/>
                </a:solidFill>
                <a:latin typeface="Trade Gothic LT Std" pitchFamily="50" charset="0"/>
                <a:cs typeface="Arial" charset="0"/>
              </a:rPr>
              <a:t>Examples of apoptosis induction with different kinetics measured by competing technologies such as TUNEL or Annexin </a:t>
            </a:r>
            <a:r>
              <a:rPr lang="en-GB" altLang="en-US" dirty="0" smtClean="0">
                <a:solidFill>
                  <a:srgbClr val="7F7F7F"/>
                </a:solidFill>
                <a:latin typeface="Trade Gothic LT Std" pitchFamily="50" charset="0"/>
                <a:cs typeface="Arial" charset="0"/>
              </a:rPr>
              <a:t>V</a:t>
            </a:r>
            <a:endParaRPr lang="en-GB" altLang="en-US" dirty="0">
              <a:solidFill>
                <a:srgbClr val="7F7F7F"/>
              </a:solidFill>
              <a:latin typeface="Trade Gothic LT Std" pitchFamily="50" charset="0"/>
              <a:cs typeface="Arial" charset="0"/>
            </a:endParaRPr>
          </a:p>
        </p:txBody>
      </p:sp>
      <p:pic>
        <p:nvPicPr>
          <p:cNvPr id="7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79" y="735552"/>
            <a:ext cx="3553621" cy="1810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7936" y="820464"/>
            <a:ext cx="3437864" cy="1751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ruta 8"/>
          <p:cNvSpPr txBox="1">
            <a:spLocks noChangeArrowheads="1"/>
          </p:cNvSpPr>
          <p:nvPr/>
        </p:nvSpPr>
        <p:spPr bwMode="auto">
          <a:xfrm>
            <a:off x="904112" y="536636"/>
            <a:ext cx="2982088" cy="379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849" tIns="50925" rIns="101849" bIns="50925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v-SE" altLang="en-US" dirty="0">
                <a:latin typeface="Trade Gothic LT Std" pitchFamily="50" charset="0"/>
                <a:cs typeface="Arial" charset="0"/>
              </a:rPr>
              <a:t>Slow induction of apoptosis</a:t>
            </a:r>
          </a:p>
        </p:txBody>
      </p:sp>
      <p:sp>
        <p:nvSpPr>
          <p:cNvPr id="10" name="textruta 10"/>
          <p:cNvSpPr txBox="1">
            <a:spLocks noChangeArrowheads="1"/>
          </p:cNvSpPr>
          <p:nvPr/>
        </p:nvSpPr>
        <p:spPr bwMode="auto">
          <a:xfrm>
            <a:off x="5055895" y="608256"/>
            <a:ext cx="3097505" cy="379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849" tIns="50925" rIns="101849" bIns="50925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v-SE" altLang="en-US" dirty="0">
                <a:latin typeface="Trade Gothic LT Std" pitchFamily="50" charset="0"/>
                <a:cs typeface="Arial" charset="0"/>
              </a:rPr>
              <a:t>Rapid induction of apoptosis</a:t>
            </a:r>
          </a:p>
        </p:txBody>
      </p:sp>
    </p:spTree>
    <p:extLst>
      <p:ext uri="{BB962C8B-B14F-4D97-AF65-F5344CB8AC3E}">
        <p14:creationId xmlns:p14="http://schemas.microsoft.com/office/powerpoint/2010/main" val="44633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innehåll 2"/>
          <p:cNvSpPr txBox="1">
            <a:spLocks/>
          </p:cNvSpPr>
          <p:nvPr/>
        </p:nvSpPr>
        <p:spPr bwMode="auto">
          <a:xfrm>
            <a:off x="2133600" y="3257550"/>
            <a:ext cx="2590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49" tIns="50925" rIns="101849" bIns="50925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20000"/>
              </a:spcBef>
              <a:buFont typeface="Wingdings" pitchFamily="2" charset="2"/>
              <a:buNone/>
            </a:pPr>
            <a:r>
              <a:rPr lang="en-GB" altLang="en-US" dirty="0">
                <a:solidFill>
                  <a:schemeClr val="tx2"/>
                </a:solidFill>
                <a:latin typeface="Trade Gothic LT Std Bold" pitchFamily="50" charset="0"/>
                <a:cs typeface="Arial" charset="0"/>
              </a:rPr>
              <a:t>The time point of the measurement is crucial:</a:t>
            </a:r>
          </a:p>
        </p:txBody>
      </p:sp>
      <p:pic>
        <p:nvPicPr>
          <p:cNvPr id="7" name="Bildobjekt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856329"/>
            <a:ext cx="3478700" cy="1772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Bildobjekt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79" y="735552"/>
            <a:ext cx="3553621" cy="1810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Bildobjekt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7936" y="820464"/>
            <a:ext cx="3437864" cy="1751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ruta 8"/>
          <p:cNvSpPr txBox="1">
            <a:spLocks noChangeArrowheads="1"/>
          </p:cNvSpPr>
          <p:nvPr/>
        </p:nvSpPr>
        <p:spPr bwMode="auto">
          <a:xfrm>
            <a:off x="904112" y="536636"/>
            <a:ext cx="2982088" cy="379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849" tIns="50925" rIns="101849" bIns="50925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v-SE" altLang="en-US" dirty="0">
                <a:latin typeface="Trade Gothic LT Std" pitchFamily="50" charset="0"/>
                <a:cs typeface="Arial" charset="0"/>
              </a:rPr>
              <a:t>Slow induction of apoptosis</a:t>
            </a:r>
          </a:p>
        </p:txBody>
      </p:sp>
      <p:sp>
        <p:nvSpPr>
          <p:cNvPr id="11" name="textruta 10"/>
          <p:cNvSpPr txBox="1">
            <a:spLocks noChangeArrowheads="1"/>
          </p:cNvSpPr>
          <p:nvPr/>
        </p:nvSpPr>
        <p:spPr bwMode="auto">
          <a:xfrm>
            <a:off x="5055895" y="608256"/>
            <a:ext cx="3097505" cy="379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849" tIns="50925" rIns="101849" bIns="50925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v-SE" altLang="en-US" dirty="0">
                <a:latin typeface="Trade Gothic LT Std" pitchFamily="50" charset="0"/>
                <a:cs typeface="Arial" charset="0"/>
              </a:rPr>
              <a:t>Rapid induction of apoptosis</a:t>
            </a:r>
          </a:p>
        </p:txBody>
      </p:sp>
    </p:spTree>
    <p:extLst>
      <p:ext uri="{BB962C8B-B14F-4D97-AF65-F5344CB8AC3E}">
        <p14:creationId xmlns:p14="http://schemas.microsoft.com/office/powerpoint/2010/main" val="395031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79" y="735552"/>
            <a:ext cx="3553621" cy="1810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7936" y="820464"/>
            <a:ext cx="3437864" cy="1751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ruta 8"/>
          <p:cNvSpPr txBox="1">
            <a:spLocks noChangeArrowheads="1"/>
          </p:cNvSpPr>
          <p:nvPr/>
        </p:nvSpPr>
        <p:spPr bwMode="auto">
          <a:xfrm>
            <a:off x="904112" y="536636"/>
            <a:ext cx="2982088" cy="379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849" tIns="50925" rIns="101849" bIns="50925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v-SE" altLang="en-US" dirty="0">
                <a:latin typeface="Trade Gothic LT Std" pitchFamily="50" charset="0"/>
                <a:cs typeface="Arial" charset="0"/>
              </a:rPr>
              <a:t>Slow induction of apoptosis</a:t>
            </a:r>
          </a:p>
        </p:txBody>
      </p:sp>
      <p:sp>
        <p:nvSpPr>
          <p:cNvPr id="5" name="textruta 10"/>
          <p:cNvSpPr txBox="1">
            <a:spLocks noChangeArrowheads="1"/>
          </p:cNvSpPr>
          <p:nvPr/>
        </p:nvSpPr>
        <p:spPr bwMode="auto">
          <a:xfrm>
            <a:off x="5055895" y="608256"/>
            <a:ext cx="3097505" cy="379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849" tIns="50925" rIns="101849" bIns="50925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v-SE" altLang="en-US" dirty="0">
                <a:latin typeface="Trade Gothic LT Std" pitchFamily="50" charset="0"/>
                <a:cs typeface="Arial" charset="0"/>
              </a:rPr>
              <a:t>Rapid induction of apoptosis</a:t>
            </a:r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 bwMode="auto">
          <a:xfrm>
            <a:off x="1224785" y="3105150"/>
            <a:ext cx="3423415" cy="978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49" tIns="50925" rIns="101849" bIns="50925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20000"/>
              </a:spcBef>
              <a:buFont typeface="Wingdings" pitchFamily="2" charset="2"/>
              <a:buNone/>
            </a:pPr>
            <a:r>
              <a:rPr lang="en-GB" altLang="en-US" dirty="0">
                <a:solidFill>
                  <a:schemeClr val="tx2"/>
                </a:solidFill>
                <a:latin typeface="Trade Gothic LT Std Bold" pitchFamily="50" charset="0"/>
                <a:cs typeface="Arial" charset="0"/>
              </a:rPr>
              <a:t>Measurement of an accumulated apoptosis product eliminates the need for multiple time points</a:t>
            </a:r>
          </a:p>
        </p:txBody>
      </p:sp>
      <p:pic>
        <p:nvPicPr>
          <p:cNvPr id="7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843561"/>
            <a:ext cx="3505200" cy="1785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32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79" y="735552"/>
            <a:ext cx="3553621" cy="1810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7936" y="820464"/>
            <a:ext cx="3437864" cy="1751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ruta 8"/>
          <p:cNvSpPr txBox="1">
            <a:spLocks noChangeArrowheads="1"/>
          </p:cNvSpPr>
          <p:nvPr/>
        </p:nvSpPr>
        <p:spPr bwMode="auto">
          <a:xfrm>
            <a:off x="904112" y="536636"/>
            <a:ext cx="2982088" cy="379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849" tIns="50925" rIns="101849" bIns="50925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v-SE" altLang="en-US" dirty="0">
                <a:latin typeface="Trade Gothic LT Std" pitchFamily="50" charset="0"/>
                <a:cs typeface="Arial" charset="0"/>
              </a:rPr>
              <a:t>Slow induction of apoptosis</a:t>
            </a:r>
          </a:p>
        </p:txBody>
      </p:sp>
      <p:sp>
        <p:nvSpPr>
          <p:cNvPr id="5" name="textruta 10"/>
          <p:cNvSpPr txBox="1">
            <a:spLocks noChangeArrowheads="1"/>
          </p:cNvSpPr>
          <p:nvPr/>
        </p:nvSpPr>
        <p:spPr bwMode="auto">
          <a:xfrm>
            <a:off x="5055895" y="608256"/>
            <a:ext cx="3097505" cy="379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849" tIns="50925" rIns="101849" bIns="50925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v-SE" altLang="en-US" dirty="0">
                <a:latin typeface="Trade Gothic LT Std" pitchFamily="50" charset="0"/>
                <a:cs typeface="Arial" charset="0"/>
              </a:rPr>
              <a:t>Rapid induction of apoptosis</a:t>
            </a:r>
          </a:p>
        </p:txBody>
      </p:sp>
      <p:pic>
        <p:nvPicPr>
          <p:cNvPr id="7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43561"/>
            <a:ext cx="3505200" cy="1785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876550"/>
            <a:ext cx="3471515" cy="176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latshållare för innehåll 2"/>
          <p:cNvSpPr txBox="1">
            <a:spLocks/>
          </p:cNvSpPr>
          <p:nvPr/>
        </p:nvSpPr>
        <p:spPr bwMode="auto">
          <a:xfrm>
            <a:off x="8586" y="2528167"/>
            <a:ext cx="9135414" cy="348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49" tIns="50925" rIns="101849" bIns="50925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altLang="en-US" sz="1400" dirty="0">
                <a:solidFill>
                  <a:schemeClr val="tx2"/>
                </a:solidFill>
                <a:latin typeface="Trade Gothic LT Std Bold" pitchFamily="50" charset="0"/>
                <a:cs typeface="Arial" charset="0"/>
              </a:rPr>
              <a:t>An accumulated apoptosis product is measured by the </a:t>
            </a:r>
            <a:r>
              <a:rPr lang="en-GB" altLang="en-US" sz="1400" dirty="0" smtClean="0">
                <a:solidFill>
                  <a:schemeClr val="tx2"/>
                </a:solidFill>
                <a:latin typeface="Trade Gothic LT Std Bold" pitchFamily="50" charset="0"/>
                <a:cs typeface="Arial" charset="0"/>
              </a:rPr>
              <a:t>M30 </a:t>
            </a:r>
            <a:r>
              <a:rPr lang="en-GB" altLang="en-US" sz="1400" dirty="0" err="1">
                <a:solidFill>
                  <a:schemeClr val="tx2"/>
                </a:solidFill>
                <a:latin typeface="Trade Gothic LT Std Bold" pitchFamily="50" charset="0"/>
                <a:cs typeface="Arial" charset="0"/>
              </a:rPr>
              <a:t>CytoDeath</a:t>
            </a:r>
            <a:r>
              <a:rPr lang="en-GB" altLang="en-US" sz="1400" dirty="0">
                <a:solidFill>
                  <a:schemeClr val="tx2"/>
                </a:solidFill>
                <a:latin typeface="Trade Gothic LT Std Bold" pitchFamily="50" charset="0"/>
                <a:cs typeface="Arial" charset="0"/>
              </a:rPr>
              <a:t>™ and </a:t>
            </a:r>
            <a:r>
              <a:rPr lang="en-GB" altLang="en-US" sz="1400" dirty="0">
                <a:solidFill>
                  <a:schemeClr val="tx2"/>
                </a:solidFill>
                <a:latin typeface="Trade Gothic LT Std Bold" pitchFamily="50" charset="0"/>
              </a:rPr>
              <a:t>M30 Apoptosense</a:t>
            </a:r>
            <a:r>
              <a:rPr lang="en-US" altLang="en-US" sz="1400" dirty="0">
                <a:solidFill>
                  <a:schemeClr val="tx2"/>
                </a:solidFill>
                <a:latin typeface="Trade Gothic LT Std Bold" pitchFamily="50" charset="0"/>
              </a:rPr>
              <a:t>® </a:t>
            </a:r>
            <a:r>
              <a:rPr lang="en-GB" altLang="en-US" sz="1400" dirty="0">
                <a:solidFill>
                  <a:schemeClr val="tx2"/>
                </a:solidFill>
                <a:latin typeface="Trade Gothic LT Std Bold" pitchFamily="50" charset="0"/>
                <a:cs typeface="Arial" charset="0"/>
              </a:rPr>
              <a:t>ELISAs:</a:t>
            </a:r>
          </a:p>
        </p:txBody>
      </p:sp>
    </p:spTree>
    <p:extLst>
      <p:ext uri="{BB962C8B-B14F-4D97-AF65-F5344CB8AC3E}">
        <p14:creationId xmlns:p14="http://schemas.microsoft.com/office/powerpoint/2010/main" val="60967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742950"/>
            <a:ext cx="3505200" cy="1785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803321"/>
            <a:ext cx="3471515" cy="176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ruta 8"/>
          <p:cNvSpPr txBox="1">
            <a:spLocks noChangeArrowheads="1"/>
          </p:cNvSpPr>
          <p:nvPr/>
        </p:nvSpPr>
        <p:spPr bwMode="auto">
          <a:xfrm>
            <a:off x="904112" y="536636"/>
            <a:ext cx="2982088" cy="379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849" tIns="50925" rIns="101849" bIns="50925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v-SE" altLang="en-US" dirty="0">
                <a:latin typeface="Trade Gothic LT Std" pitchFamily="50" charset="0"/>
                <a:cs typeface="Arial" charset="0"/>
              </a:rPr>
              <a:t>Slow induction of apoptosis</a:t>
            </a:r>
          </a:p>
        </p:txBody>
      </p:sp>
      <p:sp>
        <p:nvSpPr>
          <p:cNvPr id="5" name="textruta 10"/>
          <p:cNvSpPr txBox="1">
            <a:spLocks noChangeArrowheads="1"/>
          </p:cNvSpPr>
          <p:nvPr/>
        </p:nvSpPr>
        <p:spPr bwMode="auto">
          <a:xfrm>
            <a:off x="5055895" y="574721"/>
            <a:ext cx="3097505" cy="379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849" tIns="50925" rIns="101849" bIns="50925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v-SE" altLang="en-US" dirty="0">
                <a:latin typeface="Trade Gothic LT Std" pitchFamily="50" charset="0"/>
                <a:cs typeface="Arial" charset="0"/>
              </a:rPr>
              <a:t>Rapid induction of apoptosis</a:t>
            </a:r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 bwMode="auto">
          <a:xfrm>
            <a:off x="838200" y="2829973"/>
            <a:ext cx="3945954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49" tIns="50925" rIns="101849" bIns="50925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20000"/>
              </a:spcBef>
              <a:buFont typeface="Wingdings" pitchFamily="2" charset="2"/>
              <a:buNone/>
            </a:pPr>
            <a:r>
              <a:rPr lang="en-GB" altLang="en-US" dirty="0">
                <a:solidFill>
                  <a:schemeClr val="tx2"/>
                </a:solidFill>
                <a:latin typeface="Trade Gothic LT Std" pitchFamily="50" charset="0"/>
                <a:cs typeface="Arial" charset="0"/>
              </a:rPr>
              <a:t>Only </a:t>
            </a:r>
            <a:r>
              <a:rPr lang="en-GB" altLang="en-US" b="1" dirty="0">
                <a:solidFill>
                  <a:srgbClr val="FF0000"/>
                </a:solidFill>
                <a:latin typeface="Trade Gothic LT Std" pitchFamily="50" charset="0"/>
                <a:cs typeface="Arial" charset="0"/>
              </a:rPr>
              <a:t>one</a:t>
            </a:r>
            <a:r>
              <a:rPr lang="en-GB" altLang="en-US" b="1" dirty="0">
                <a:solidFill>
                  <a:schemeClr val="tx2"/>
                </a:solidFill>
                <a:latin typeface="Trade Gothic LT Std" pitchFamily="50" charset="0"/>
                <a:cs typeface="Arial" charset="0"/>
              </a:rPr>
              <a:t> late time point </a:t>
            </a:r>
            <a:r>
              <a:rPr lang="en-GB" altLang="en-US" dirty="0">
                <a:solidFill>
                  <a:schemeClr val="tx2"/>
                </a:solidFill>
                <a:latin typeface="Trade Gothic LT Std" pitchFamily="50" charset="0"/>
                <a:cs typeface="Arial" charset="0"/>
              </a:rPr>
              <a:t>is needed with the M30 </a:t>
            </a:r>
            <a:r>
              <a:rPr lang="en-GB" altLang="en-US" dirty="0" err="1">
                <a:solidFill>
                  <a:schemeClr val="tx2"/>
                </a:solidFill>
                <a:latin typeface="Trade Gothic LT Std" pitchFamily="50" charset="0"/>
                <a:cs typeface="Arial" charset="0"/>
              </a:rPr>
              <a:t>CytoDeath</a:t>
            </a:r>
            <a:r>
              <a:rPr lang="en-GB" altLang="en-US" dirty="0">
                <a:solidFill>
                  <a:schemeClr val="tx2"/>
                </a:solidFill>
                <a:latin typeface="Trade Gothic LT Std" pitchFamily="50" charset="0"/>
                <a:cs typeface="Arial" charset="0"/>
              </a:rPr>
              <a:t>™ ELISA and </a:t>
            </a:r>
            <a:r>
              <a:rPr lang="en-GB" altLang="en-US" dirty="0">
                <a:solidFill>
                  <a:schemeClr val="tx2"/>
                </a:solidFill>
                <a:latin typeface="Trade Gothic LT Std" pitchFamily="50" charset="0"/>
              </a:rPr>
              <a:t>M30 Apoptosense</a:t>
            </a:r>
            <a:r>
              <a:rPr lang="en-US" altLang="en-US" dirty="0">
                <a:solidFill>
                  <a:schemeClr val="tx2"/>
                </a:solidFill>
                <a:latin typeface="Trade Gothic LT Std" pitchFamily="50" charset="0"/>
                <a:cs typeface="Arial" charset="0"/>
              </a:rPr>
              <a:t>®</a:t>
            </a:r>
            <a:r>
              <a:rPr lang="en-GB" altLang="en-US" dirty="0">
                <a:solidFill>
                  <a:schemeClr val="tx2"/>
                </a:solidFill>
                <a:latin typeface="Trade Gothic LT Std" pitchFamily="50" charset="0"/>
                <a:cs typeface="Arial" charset="0"/>
              </a:rPr>
              <a:t> ELISA, as well as the M65 </a:t>
            </a:r>
            <a:r>
              <a:rPr lang="en-GB" altLang="en-US" dirty="0" err="1">
                <a:solidFill>
                  <a:schemeClr val="tx2"/>
                </a:solidFill>
                <a:latin typeface="Trade Gothic LT Std" pitchFamily="50" charset="0"/>
                <a:cs typeface="Arial" charset="0"/>
              </a:rPr>
              <a:t>Epideath</a:t>
            </a:r>
            <a:r>
              <a:rPr lang="en-US" altLang="en-US" dirty="0">
                <a:solidFill>
                  <a:schemeClr val="tx2"/>
                </a:solidFill>
                <a:latin typeface="Trade Gothic LT Std" pitchFamily="50" charset="0"/>
                <a:cs typeface="Arial" charset="0"/>
              </a:rPr>
              <a:t>®</a:t>
            </a:r>
            <a:r>
              <a:rPr lang="en-GB" altLang="en-US" dirty="0">
                <a:solidFill>
                  <a:schemeClr val="tx2"/>
                </a:solidFill>
                <a:latin typeface="Trade Gothic LT Std" pitchFamily="50" charset="0"/>
                <a:cs typeface="Arial" charset="0"/>
              </a:rPr>
              <a:t> (for apoptosis </a:t>
            </a:r>
            <a:r>
              <a:rPr lang="en-GB" altLang="en-US" i="1" u="sng" dirty="0">
                <a:solidFill>
                  <a:schemeClr val="tx2"/>
                </a:solidFill>
                <a:latin typeface="Trade Gothic LT Std" pitchFamily="50" charset="0"/>
                <a:cs typeface="Arial" charset="0"/>
              </a:rPr>
              <a:t>and</a:t>
            </a:r>
            <a:r>
              <a:rPr lang="en-GB" altLang="en-US" dirty="0">
                <a:solidFill>
                  <a:schemeClr val="tx2"/>
                </a:solidFill>
                <a:latin typeface="Trade Gothic LT Std" pitchFamily="50" charset="0"/>
                <a:cs typeface="Arial" charset="0"/>
              </a:rPr>
              <a:t> necrosis)</a:t>
            </a:r>
          </a:p>
        </p:txBody>
      </p:sp>
      <p:pic>
        <p:nvPicPr>
          <p:cNvPr id="7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2" y="2783396"/>
            <a:ext cx="3471514" cy="176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ktangel 1"/>
          <p:cNvSpPr/>
          <p:nvPr/>
        </p:nvSpPr>
        <p:spPr>
          <a:xfrm>
            <a:off x="7239001" y="2724151"/>
            <a:ext cx="304800" cy="1828800"/>
          </a:xfrm>
          <a:prstGeom prst="rect">
            <a:avLst/>
          </a:prstGeom>
          <a:solidFill>
            <a:srgbClr val="FFC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49" tIns="50925" rIns="101849" bIns="5092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>
              <a:latin typeface="Trade Gothic LT Std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789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53734"/>
                                      </p:to>
                                    </p:animClr>
                                    <p:animClr clrSpc="rgb" dir="cw">
                                      <p:cBhvr>
                                        <p:cTn id="11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53734"/>
                                      </p:to>
                                    </p:animClr>
                                    <p:set>
                                      <p:cBhvr>
                                        <p:cTn id="12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122</Words>
  <Application>Microsoft Office PowerPoint</Application>
  <PresentationFormat>On-screen Show (16:9)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Diapharma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Marcus Roof</dc:creator>
  <cp:lastModifiedBy>Marcus Roof</cp:lastModifiedBy>
  <cp:revision>11</cp:revision>
  <cp:lastPrinted>2016-04-28T15:01:00Z</cp:lastPrinted>
  <dcterms:created xsi:type="dcterms:W3CDTF">2016-04-27T20:17:38Z</dcterms:created>
  <dcterms:modified xsi:type="dcterms:W3CDTF">2016-05-03T20:32:33Z</dcterms:modified>
</cp:coreProperties>
</file>