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8" r:id="rId5"/>
    <p:sldId id="260" r:id="rId6"/>
    <p:sldId id="269" r:id="rId7"/>
    <p:sldId id="262"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Sobo" initials="MS" lastIdx="1" clrIdx="0">
    <p:extLst>
      <p:ext uri="{19B8F6BF-5375-455C-9EA6-DF929625EA0E}">
        <p15:presenceInfo xmlns:p15="http://schemas.microsoft.com/office/powerpoint/2012/main" userId="a2a4234c5f8fc5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E9B3FD-6988-472A-9E28-165FA1631C2F}" v="2" dt="2020-05-28T13:48:37.1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84230" autoAdjust="0"/>
  </p:normalViewPr>
  <p:slideViewPr>
    <p:cSldViewPr snapToGrid="0">
      <p:cViewPr varScale="1">
        <p:scale>
          <a:sx n="70" d="100"/>
          <a:sy n="70" d="100"/>
        </p:scale>
        <p:origin x="1111"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5.8591996652592342E-2"/>
          <c:y val="3.2105067452815661E-2"/>
          <c:w val="0.92116645745368786"/>
          <c:h val="0.84185829737887519"/>
        </c:manualLayout>
      </c:layout>
      <c:areaChart>
        <c:grouping val="standard"/>
        <c:varyColors val="0"/>
        <c:ser>
          <c:idx val="0"/>
          <c:order val="0"/>
          <c:spPr>
            <a:pattFill prst="ltUpDiag">
              <a:fgClr>
                <a:schemeClr val="accent1">
                  <a:shade val="76000"/>
                </a:schemeClr>
              </a:fgClr>
              <a:bgClr>
                <a:schemeClr val="accent1">
                  <a:shade val="76000"/>
                  <a:lumMod val="20000"/>
                  <a:lumOff val="80000"/>
                </a:schemeClr>
              </a:bgClr>
            </a:pattFill>
            <a:ln>
              <a:noFill/>
            </a:ln>
            <a:effectLst>
              <a:innerShdw blurRad="114300">
                <a:schemeClr val="accent1">
                  <a:shade val="76000"/>
                </a:schemeClr>
              </a:innerShdw>
            </a:effectLst>
          </c:spPr>
          <c:cat>
            <c:numRef>
              <c:f>Sheet1!$A$4:$A$63</c:f>
              <c:numCache>
                <c:formatCode>General</c:formatCod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cat>
          <c:val>
            <c:numRef>
              <c:f>Sheet1!$C$4:$C$63</c:f>
              <c:numCache>
                <c:formatCode>0.00</c:formatCode>
                <c:ptCount val="60"/>
                <c:pt idx="0">
                  <c:v>0</c:v>
                </c:pt>
                <c:pt idx="1">
                  <c:v>0</c:v>
                </c:pt>
                <c:pt idx="2">
                  <c:v>0</c:v>
                </c:pt>
                <c:pt idx="3">
                  <c:v>0</c:v>
                </c:pt>
                <c:pt idx="4">
                  <c:v>0</c:v>
                </c:pt>
                <c:pt idx="5">
                  <c:v>0</c:v>
                </c:pt>
                <c:pt idx="6">
                  <c:v>0</c:v>
                </c:pt>
                <c:pt idx="7">
                  <c:v>16.060206726761059</c:v>
                </c:pt>
                <c:pt idx="8">
                  <c:v>58.540588006474685</c:v>
                </c:pt>
                <c:pt idx="9">
                  <c:v>118.608388287344</c:v>
                </c:pt>
                <c:pt idx="10">
                  <c:v>186.36053779333355</c:v>
                </c:pt>
                <c:pt idx="11">
                  <c:v>247.78121645890678</c:v>
                </c:pt>
                <c:pt idx="12">
                  <c:v>294.21200262195697</c:v>
                </c:pt>
                <c:pt idx="13">
                  <c:v>322.29775788841744</c:v>
                </c:pt>
                <c:pt idx="14">
                  <c:v>333.55370604915646</c:v>
                </c:pt>
                <c:pt idx="15">
                  <c:v>328.62922872883337</c:v>
                </c:pt>
                <c:pt idx="16">
                  <c:v>313.80168163247498</c:v>
                </c:pt>
                <c:pt idx="17">
                  <c:v>289.01694962469264</c:v>
                </c:pt>
                <c:pt idx="18">
                  <c:v>262.06761220138378</c:v>
                </c:pt>
                <c:pt idx="19">
                  <c:v>236.30880775661467</c:v>
                </c:pt>
                <c:pt idx="20">
                  <c:v>202.3786178682318</c:v>
                </c:pt>
                <c:pt idx="21">
                  <c:v>178.5679582974368</c:v>
                </c:pt>
                <c:pt idx="22">
                  <c:v>157.46305549605069</c:v>
                </c:pt>
                <c:pt idx="23">
                  <c:v>137.44045540242729</c:v>
                </c:pt>
                <c:pt idx="24">
                  <c:v>121.74706613985761</c:v>
                </c:pt>
                <c:pt idx="25">
                  <c:v>98.152867110615801</c:v>
                </c:pt>
                <c:pt idx="26">
                  <c:v>89.007409230014787</c:v>
                </c:pt>
                <c:pt idx="27">
                  <c:v>81.918326494164262</c:v>
                </c:pt>
                <c:pt idx="28">
                  <c:v>56.80890367405339</c:v>
                </c:pt>
                <c:pt idx="29">
                  <c:v>54.319607446197701</c:v>
                </c:pt>
                <c:pt idx="30">
                  <c:v>53.291419873822313</c:v>
                </c:pt>
                <c:pt idx="31">
                  <c:v>40.087326839108862</c:v>
                </c:pt>
                <c:pt idx="32">
                  <c:v>39.059139266733503</c:v>
                </c:pt>
                <c:pt idx="33">
                  <c:v>33.539395457139896</c:v>
                </c:pt>
                <c:pt idx="34">
                  <c:v>23.04105919183506</c:v>
                </c:pt>
                <c:pt idx="35">
                  <c:v>21.634065671742629</c:v>
                </c:pt>
                <c:pt idx="36">
                  <c:v>22.770483514894206</c:v>
                </c:pt>
                <c:pt idx="37">
                  <c:v>16.276667268313592</c:v>
                </c:pt>
                <c:pt idx="38">
                  <c:v>13.083874280411704</c:v>
                </c:pt>
                <c:pt idx="39">
                  <c:v>15.14024942516234</c:v>
                </c:pt>
                <c:pt idx="40">
                  <c:v>11.893341301871954</c:v>
                </c:pt>
                <c:pt idx="41">
                  <c:v>15.30259483132669</c:v>
                </c:pt>
                <c:pt idx="42">
                  <c:v>6.6441731692194255</c:v>
                </c:pt>
                <c:pt idx="43">
                  <c:v>0</c:v>
                </c:pt>
                <c:pt idx="44">
                  <c:v>12.650953197306494</c:v>
                </c:pt>
                <c:pt idx="45">
                  <c:v>12.488607791141829</c:v>
                </c:pt>
                <c:pt idx="46">
                  <c:v>8.2135120954762328</c:v>
                </c:pt>
                <c:pt idx="47">
                  <c:v>2.8019985566592096</c:v>
                </c:pt>
                <c:pt idx="48">
                  <c:v>2.4773077443303042</c:v>
                </c:pt>
                <c:pt idx="49">
                  <c:v>3.7760709936465169</c:v>
                </c:pt>
                <c:pt idx="50">
                  <c:v>0</c:v>
                </c:pt>
                <c:pt idx="51">
                  <c:v>0</c:v>
                </c:pt>
                <c:pt idx="52">
                  <c:v>0</c:v>
                </c:pt>
                <c:pt idx="53">
                  <c:v>0</c:v>
                </c:pt>
                <c:pt idx="54">
                  <c:v>3.8301861290346872</c:v>
                </c:pt>
                <c:pt idx="55">
                  <c:v>0</c:v>
                </c:pt>
                <c:pt idx="56">
                  <c:v>0</c:v>
                </c:pt>
                <c:pt idx="57">
                  <c:v>0</c:v>
                </c:pt>
                <c:pt idx="58">
                  <c:v>0</c:v>
                </c:pt>
                <c:pt idx="59">
                  <c:v>0</c:v>
                </c:pt>
              </c:numCache>
            </c:numRef>
          </c:val>
          <c:extLst>
            <c:ext xmlns:c16="http://schemas.microsoft.com/office/drawing/2014/chart" uri="{C3380CC4-5D6E-409C-BE32-E72D297353CC}">
              <c16:uniqueId val="{00000000-2CE7-428F-BD27-C4C9D95CDF8C}"/>
            </c:ext>
          </c:extLst>
        </c:ser>
        <c:ser>
          <c:idx val="1"/>
          <c:order val="1"/>
          <c:spPr>
            <a:pattFill prst="ltUpDiag">
              <a:fgClr>
                <a:schemeClr val="accent1">
                  <a:tint val="77000"/>
                </a:schemeClr>
              </a:fgClr>
              <a:bgClr>
                <a:schemeClr val="accent1">
                  <a:tint val="77000"/>
                  <a:lumMod val="20000"/>
                  <a:lumOff val="80000"/>
                </a:schemeClr>
              </a:bgClr>
            </a:pattFill>
            <a:ln>
              <a:noFill/>
            </a:ln>
            <a:effectLst>
              <a:innerShdw blurRad="114300">
                <a:schemeClr val="accent1">
                  <a:tint val="77000"/>
                </a:schemeClr>
              </a:innerShdw>
            </a:effectLst>
          </c:spPr>
          <c:cat>
            <c:numRef>
              <c:f>Sheet1!$A$4:$A$63</c:f>
              <c:numCache>
                <c:formatCode>General</c:formatCod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cat>
          <c:val>
            <c:numRef>
              <c:f>Sheet1!$D$4:$D$63</c:f>
              <c:numCache>
                <c:formatCode>0.00</c:formatCode>
                <c:ptCount val="60"/>
                <c:pt idx="0">
                  <c:v>0</c:v>
                </c:pt>
                <c:pt idx="1">
                  <c:v>0</c:v>
                </c:pt>
                <c:pt idx="2">
                  <c:v>0</c:v>
                </c:pt>
                <c:pt idx="3">
                  <c:v>0</c:v>
                </c:pt>
                <c:pt idx="4">
                  <c:v>0</c:v>
                </c:pt>
                <c:pt idx="5">
                  <c:v>0</c:v>
                </c:pt>
                <c:pt idx="6">
                  <c:v>0</c:v>
                </c:pt>
                <c:pt idx="7">
                  <c:v>16.060206726761059</c:v>
                </c:pt>
                <c:pt idx="8">
                  <c:v>58.540588006474685</c:v>
                </c:pt>
                <c:pt idx="9">
                  <c:v>118.608388287344</c:v>
                </c:pt>
                <c:pt idx="10">
                  <c:v>186.36053779333355</c:v>
                </c:pt>
                <c:pt idx="11">
                  <c:v>247.78121645890678</c:v>
                </c:pt>
                <c:pt idx="12">
                  <c:v>294.21200262195697</c:v>
                </c:pt>
                <c:pt idx="13">
                  <c:v>322.29775788841744</c:v>
                </c:pt>
                <c:pt idx="14">
                  <c:v>333.55370604915646</c:v>
                </c:pt>
                <c:pt idx="15">
                  <c:v>328.62922872883337</c:v>
                </c:pt>
                <c:pt idx="16">
                  <c:v>313.80168163247498</c:v>
                </c:pt>
                <c:pt idx="17">
                  <c:v>289.01694962469264</c:v>
                </c:pt>
                <c:pt idx="18">
                  <c:v>262.06761220138378</c:v>
                </c:pt>
                <c:pt idx="19">
                  <c:v>236.30880775661467</c:v>
                </c:pt>
                <c:pt idx="20">
                  <c:v>202.3786178682318</c:v>
                </c:pt>
                <c:pt idx="21">
                  <c:v>178.5679582974368</c:v>
                </c:pt>
                <c:pt idx="22">
                  <c:v>157.46305549605069</c:v>
                </c:pt>
                <c:pt idx="23">
                  <c:v>137.44045540242729</c:v>
                </c:pt>
                <c:pt idx="24">
                  <c:v>121.74706613985761</c:v>
                </c:pt>
                <c:pt idx="25">
                  <c:v>98.152867110615801</c:v>
                </c:pt>
                <c:pt idx="26">
                  <c:v>89.007409230014787</c:v>
                </c:pt>
                <c:pt idx="27">
                  <c:v>81.918326494164262</c:v>
                </c:pt>
                <c:pt idx="28">
                  <c:v>56.80890367405339</c:v>
                </c:pt>
                <c:pt idx="29">
                  <c:v>54.319607446197701</c:v>
                </c:pt>
                <c:pt idx="30">
                  <c:v>53.291419873822313</c:v>
                </c:pt>
                <c:pt idx="31">
                  <c:v>40.087326839108862</c:v>
                </c:pt>
                <c:pt idx="32">
                  <c:v>39.059139266733503</c:v>
                </c:pt>
                <c:pt idx="33">
                  <c:v>33.539395457139896</c:v>
                </c:pt>
                <c:pt idx="34">
                  <c:v>23.04105919183506</c:v>
                </c:pt>
                <c:pt idx="35">
                  <c:v>21.634065671742629</c:v>
                </c:pt>
                <c:pt idx="36">
                  <c:v>22.770483514894206</c:v>
                </c:pt>
                <c:pt idx="37">
                  <c:v>16.276667268313592</c:v>
                </c:pt>
                <c:pt idx="38">
                  <c:v>13.083874280411704</c:v>
                </c:pt>
                <c:pt idx="39">
                  <c:v>15.14024942516234</c:v>
                </c:pt>
                <c:pt idx="40">
                  <c:v>11.893341301871954</c:v>
                </c:pt>
                <c:pt idx="41">
                  <c:v>15.30259483132669</c:v>
                </c:pt>
                <c:pt idx="42">
                  <c:v>6.6441731692194255</c:v>
                </c:pt>
                <c:pt idx="43">
                  <c:v>0</c:v>
                </c:pt>
                <c:pt idx="44">
                  <c:v>12.650953197306494</c:v>
                </c:pt>
                <c:pt idx="45">
                  <c:v>12.488607791141829</c:v>
                </c:pt>
                <c:pt idx="46">
                  <c:v>8.2135120954762328</c:v>
                </c:pt>
                <c:pt idx="47">
                  <c:v>2.8019985566592096</c:v>
                </c:pt>
                <c:pt idx="48">
                  <c:v>2.4773077443303042</c:v>
                </c:pt>
                <c:pt idx="49">
                  <c:v>3.7760709936465169</c:v>
                </c:pt>
                <c:pt idx="50">
                  <c:v>0</c:v>
                </c:pt>
                <c:pt idx="51">
                  <c:v>0</c:v>
                </c:pt>
                <c:pt idx="52">
                  <c:v>0</c:v>
                </c:pt>
                <c:pt idx="53">
                  <c:v>0</c:v>
                </c:pt>
                <c:pt idx="54">
                  <c:v>3.8301861290346872</c:v>
                </c:pt>
                <c:pt idx="55">
                  <c:v>0</c:v>
                </c:pt>
                <c:pt idx="56">
                  <c:v>0</c:v>
                </c:pt>
                <c:pt idx="57">
                  <c:v>0</c:v>
                </c:pt>
                <c:pt idx="58">
                  <c:v>0</c:v>
                </c:pt>
                <c:pt idx="59">
                  <c:v>0</c:v>
                </c:pt>
              </c:numCache>
            </c:numRef>
          </c:val>
          <c:extLst>
            <c:ext xmlns:c16="http://schemas.microsoft.com/office/drawing/2014/chart" uri="{C3380CC4-5D6E-409C-BE32-E72D297353CC}">
              <c16:uniqueId val="{00000001-2CE7-428F-BD27-C4C9D95CDF8C}"/>
            </c:ext>
          </c:extLst>
        </c:ser>
        <c:dLbls>
          <c:showLegendKey val="0"/>
          <c:showVal val="0"/>
          <c:showCatName val="0"/>
          <c:showSerName val="0"/>
          <c:showPercent val="0"/>
          <c:showBubbleSize val="0"/>
        </c:dLbls>
        <c:axId val="528594624"/>
        <c:axId val="528585440"/>
      </c:areaChart>
      <c:catAx>
        <c:axId val="528594624"/>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r>
                  <a:rPr lang="en-US"/>
                  <a:t>Time (min)</a:t>
                </a:r>
              </a:p>
            </c:rich>
          </c:tx>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cross"/>
        <c:minorTickMark val="out"/>
        <c:tickLblPos val="nextTo"/>
        <c:spPr>
          <a:noFill/>
          <a:ln>
            <a:solidFill>
              <a:schemeClr val="accent2">
                <a:lumMod val="20000"/>
                <a:lumOff val="80000"/>
              </a:schemeClr>
            </a:solidFill>
          </a:ln>
          <a:effectLst/>
        </c:spPr>
        <c:txPr>
          <a:bodyPr rot="-60000000" spcFirstLastPara="1" vertOverflow="ellipsis" vert="horz" wrap="square" anchor="ctr" anchorCtr="1"/>
          <a:lstStyle/>
          <a:p>
            <a:pPr>
              <a:defRPr sz="900" b="0" i="0" u="none" strike="noStrike" kern="1200" cap="all" spc="120" normalizeH="0" baseline="0">
                <a:solidFill>
                  <a:schemeClr val="tx1">
                    <a:lumMod val="65000"/>
                    <a:lumOff val="35000"/>
                  </a:schemeClr>
                </a:solidFill>
                <a:latin typeface="+mn-lt"/>
                <a:ea typeface="+mn-ea"/>
                <a:cs typeface="+mn-cs"/>
              </a:defRPr>
            </a:pPr>
            <a:endParaRPr lang="en-US"/>
          </a:p>
        </c:txPr>
        <c:crossAx val="528585440"/>
        <c:crosses val="autoZero"/>
        <c:auto val="0"/>
        <c:lblAlgn val="ctr"/>
        <c:lblOffset val="100"/>
        <c:tickLblSkip val="10"/>
        <c:tickMarkSkip val="5"/>
        <c:noMultiLvlLbl val="0"/>
      </c:catAx>
      <c:valAx>
        <c:axId val="528585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r>
                  <a:rPr lang="en-US"/>
                  <a:t>nM Thrombin</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8594624"/>
        <c:crossesAt val="1"/>
        <c:crossBetween val="midCat"/>
        <c:majorUnit val="50"/>
        <c:min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78">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defRPr sz="900" b="0" kern="1200" cap="all" spc="120" normalizeH="0" baseline="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tx1"/>
    </cs:fontRef>
    <cs:spPr>
      <a:pattFill prst="ltUpDiag">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styleClr val="auto"/>
    </cs:effectRef>
    <cs:fontRef idx="minor">
      <a:schemeClr val="tx1"/>
    </cs:fontRef>
    <cs:spPr>
      <a:pattFill prst="ltUpDiag">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tx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solidFill>
        <a:schemeClr val="lt1"/>
      </a:solidFill>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solidFill>
        <a:schemeClr val="lt1"/>
      </a:solidFill>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8E7699-F72F-4ED9-B79E-1046205455E3}" type="datetimeFigureOut">
              <a:rPr lang="en-US" smtClean="0"/>
              <a:t>5/28/2020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2749F7-ECA8-49EA-8FEF-25184DDCB5F0}" type="slidenum">
              <a:rPr lang="en-US" smtClean="0"/>
              <a:t>‹#›</a:t>
            </a:fld>
            <a:endParaRPr lang="en-US"/>
          </a:p>
        </p:txBody>
      </p:sp>
    </p:spTree>
    <p:extLst>
      <p:ext uri="{BB962C8B-B14F-4D97-AF65-F5344CB8AC3E}">
        <p14:creationId xmlns:p14="http://schemas.microsoft.com/office/powerpoint/2010/main" val="976227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a:t>Thank you for tuning in to this webinar where, in just a few minutes, I will briefly describe global detection of coagulation capacity and thrombin generation.</a:t>
            </a:r>
          </a:p>
          <a:p>
            <a:pPr marL="171450" indent="-171450">
              <a:buFont typeface="Arial" panose="020B0604020202020204" pitchFamily="34" charset="0"/>
              <a:buChar char="•"/>
            </a:pPr>
            <a:r>
              <a:rPr lang="en-US" baseline="0" dirty="0"/>
              <a:t>My name is Matt Sobo, a scientific product manager at </a:t>
            </a:r>
            <a:r>
              <a:rPr lang="en-US" baseline="0" dirty="0" err="1"/>
              <a:t>Diapharma</a:t>
            </a:r>
            <a:r>
              <a:rPr lang="en-US" baseline="0" dirty="0"/>
              <a:t>, and I will be your host today.</a:t>
            </a:r>
          </a:p>
          <a:p>
            <a:pPr marL="171450" indent="-171450">
              <a:buFont typeface="Arial" panose="020B0604020202020204" pitchFamily="34" charset="0"/>
              <a:buChar char="•"/>
            </a:pPr>
            <a:r>
              <a:rPr lang="en-US" baseline="0" dirty="0"/>
              <a:t>If you have any questions, please do not hesitate to reach out to us by email at info at diapharma.com</a:t>
            </a:r>
          </a:p>
          <a:p>
            <a:pPr marL="171450" indent="-171450">
              <a:buFont typeface="Arial" panose="020B0604020202020204" pitchFamily="34" charset="0"/>
              <a:buChar char="•"/>
            </a:pPr>
            <a:r>
              <a:rPr lang="en-US" baseline="0" dirty="0"/>
              <a:t>Please visit out website at www.diapharma.com for additional information and resources for your use.</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First, a little background on coagulation—where active thrombin is generated</a:t>
            </a:r>
            <a:endParaRPr lang="en-US" dirty="0"/>
          </a:p>
        </p:txBody>
      </p:sp>
      <p:sp>
        <p:nvSpPr>
          <p:cNvPr id="4" name="Slide Number Placeholder 3"/>
          <p:cNvSpPr>
            <a:spLocks noGrp="1"/>
          </p:cNvSpPr>
          <p:nvPr>
            <p:ph type="sldNum" sz="quarter" idx="10"/>
          </p:nvPr>
        </p:nvSpPr>
        <p:spPr/>
        <p:txBody>
          <a:bodyPr/>
          <a:lstStyle/>
          <a:p>
            <a:fld id="{52115295-F5C2-42AC-8A6C-5ABBF93A1A64}" type="slidenum">
              <a:rPr lang="en-US" smtClean="0"/>
              <a:t>1</a:t>
            </a:fld>
            <a:endParaRPr lang="en-US"/>
          </a:p>
        </p:txBody>
      </p:sp>
    </p:spTree>
    <p:extLst>
      <p:ext uri="{BB962C8B-B14F-4D97-AF65-F5344CB8AC3E}">
        <p14:creationId xmlns:p14="http://schemas.microsoft.com/office/powerpoint/2010/main" val="2292575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Simply put, coagulation is the body’s way plugging holes in the vascular and stopping bleeding using fibrin and platelets.</a:t>
            </a:r>
          </a:p>
          <a:p>
            <a:pPr marL="171450" indent="-171450">
              <a:buFont typeface="Arial" panose="020B0604020202020204" pitchFamily="34" charset="0"/>
              <a:buChar char="•"/>
            </a:pPr>
            <a:r>
              <a:rPr lang="en-US" dirty="0"/>
              <a:t>As we can see, Thrombin is here, at the penultimate step just before the actual formation of fibrin.</a:t>
            </a:r>
          </a:p>
          <a:p>
            <a:pPr marL="171450" indent="-171450">
              <a:buFont typeface="Arial" panose="020B0604020202020204" pitchFamily="34" charset="0"/>
              <a:buChar char="•"/>
            </a:pPr>
            <a:r>
              <a:rPr lang="en-US" dirty="0"/>
              <a:t>Two different enzymatic cascades, the tissue factor (or extrinsic) and the contact (or intrinsic) pathway meet-up as both will activate Factor X heading off the Common Pathway.</a:t>
            </a:r>
          </a:p>
          <a:p>
            <a:pPr marL="171450" indent="-171450">
              <a:buFont typeface="Arial" panose="020B0604020202020204" pitchFamily="34" charset="0"/>
              <a:buChar char="•"/>
            </a:pPr>
            <a:r>
              <a:rPr lang="en-US" dirty="0"/>
              <a:t>The common pathway than proceeds down to form thrombin which forms fibrin monomers which are crosslinked the one another and with platelets to form a stable clot which arrests hemorrhage</a:t>
            </a:r>
          </a:p>
          <a:p>
            <a:endParaRPr lang="en-US" dirty="0"/>
          </a:p>
        </p:txBody>
      </p:sp>
      <p:sp>
        <p:nvSpPr>
          <p:cNvPr id="4" name="Slide Number Placeholder 3"/>
          <p:cNvSpPr>
            <a:spLocks noGrp="1"/>
          </p:cNvSpPr>
          <p:nvPr>
            <p:ph type="sldNum" sz="quarter" idx="5"/>
          </p:nvPr>
        </p:nvSpPr>
        <p:spPr/>
        <p:txBody>
          <a:bodyPr/>
          <a:lstStyle/>
          <a:p>
            <a:fld id="{1E2749F7-ECA8-49EA-8FEF-25184DDCB5F0}" type="slidenum">
              <a:rPr lang="en-US" smtClean="0"/>
              <a:t>2</a:t>
            </a:fld>
            <a:endParaRPr lang="en-US"/>
          </a:p>
        </p:txBody>
      </p:sp>
    </p:spTree>
    <p:extLst>
      <p:ext uri="{BB962C8B-B14F-4D97-AF65-F5344CB8AC3E}">
        <p14:creationId xmlns:p14="http://schemas.microsoft.com/office/powerpoint/2010/main" val="1531328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Thrombin itself leads to activation of Factors 5, 8, and 9.  All of which are essential components of the contact pathway and full activation of the coagulation cascade</a:t>
            </a:r>
          </a:p>
          <a:p>
            <a:pPr marL="171450" indent="-171450">
              <a:buFont typeface="Arial" panose="020B0604020202020204" pitchFamily="34" charset="0"/>
              <a:buChar char="•"/>
            </a:pPr>
            <a:r>
              <a:rPr lang="en-US" dirty="0"/>
              <a:t>A small amount of thrombin needs to be activated by the tissue factor pathway in order to ramp up additional thrombin for full effect through the contact pathway.</a:t>
            </a:r>
          </a:p>
          <a:p>
            <a:pPr marL="171450" indent="-171450">
              <a:buFont typeface="Arial" panose="020B0604020202020204" pitchFamily="34" charset="0"/>
              <a:buChar char="•"/>
            </a:pPr>
            <a:r>
              <a:rPr lang="en-US" dirty="0"/>
              <a:t>E.g. Classic hemophiliacs are deficient in either Factor 8 or 9.  They are fully capable of driving the tissue factor pathway—and do, but can bleed profusely because the feed-forward mechanism is defective at the most critical of places—the activation of Factor X</a:t>
            </a:r>
          </a:p>
          <a:p>
            <a:endParaRPr lang="en-US" dirty="0"/>
          </a:p>
        </p:txBody>
      </p:sp>
      <p:sp>
        <p:nvSpPr>
          <p:cNvPr id="4" name="Slide Number Placeholder 3"/>
          <p:cNvSpPr>
            <a:spLocks noGrp="1"/>
          </p:cNvSpPr>
          <p:nvPr>
            <p:ph type="sldNum" sz="quarter" idx="5"/>
          </p:nvPr>
        </p:nvSpPr>
        <p:spPr/>
        <p:txBody>
          <a:bodyPr/>
          <a:lstStyle/>
          <a:p>
            <a:fld id="{1E2749F7-ECA8-49EA-8FEF-25184DDCB5F0}" type="slidenum">
              <a:rPr lang="en-US" smtClean="0"/>
              <a:t>3</a:t>
            </a:fld>
            <a:endParaRPr lang="en-US"/>
          </a:p>
        </p:txBody>
      </p:sp>
    </p:spTree>
    <p:extLst>
      <p:ext uri="{BB962C8B-B14F-4D97-AF65-F5344CB8AC3E}">
        <p14:creationId xmlns:p14="http://schemas.microsoft.com/office/powerpoint/2010/main" val="37529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a:t>So, unsurprisingly, the coagulation cascade comes with a variety of negative regulators, some of which are directly activated by thrombin-meaning that thrombin both leads to both its amplification and its deactivation! &lt;&lt;&gt;&gt;</a:t>
            </a:r>
          </a:p>
          <a:p>
            <a:pPr marL="171429" indent="-171429">
              <a:buFont typeface="Arial" pitchFamily="34" charset="0"/>
              <a:buChar char="•"/>
            </a:pPr>
            <a:r>
              <a:rPr lang="en-US" baseline="0" dirty="0"/>
              <a:t>One of the proteins that thrombin will complex with is thrombomodulin.  So bound, thrombin has an drastically increased affinity (1000 fold) for activating Protein C. &lt;&lt;&gt;&gt;</a:t>
            </a:r>
          </a:p>
          <a:p>
            <a:pPr marL="171429" indent="-171429">
              <a:buFont typeface="Arial" pitchFamily="34" charset="0"/>
              <a:buChar char="•"/>
            </a:pPr>
            <a:r>
              <a:rPr lang="en-US" baseline="0" dirty="0"/>
              <a:t>Protein C, along with Free Protein S and the platelet surface as cofactors, degrades active Factor 5a &lt;&lt;&gt;&gt; inhibiting the activation prothrombin to thrombin.</a:t>
            </a:r>
          </a:p>
          <a:p>
            <a:pPr marL="171429" indent="-171429">
              <a:buFont typeface="Arial" pitchFamily="34" charset="0"/>
              <a:buChar char="•"/>
            </a:pPr>
            <a:r>
              <a:rPr lang="en-US" baseline="0" dirty="0"/>
              <a:t>It also degrades active Factor 8a. &lt;&lt;&gt;&gt; inhibiting the formation of </a:t>
            </a:r>
            <a:r>
              <a:rPr lang="en-US" baseline="0" dirty="0" err="1"/>
              <a:t>Xa</a:t>
            </a:r>
            <a:r>
              <a:rPr lang="en-US" baseline="0" dirty="0"/>
              <a:t> for increased efficacy of thrombin downregulation.</a:t>
            </a:r>
          </a:p>
          <a:p>
            <a:endParaRPr lang="en-US" dirty="0"/>
          </a:p>
        </p:txBody>
      </p:sp>
      <p:sp>
        <p:nvSpPr>
          <p:cNvPr id="4" name="Slide Number Placeholder 3"/>
          <p:cNvSpPr>
            <a:spLocks noGrp="1"/>
          </p:cNvSpPr>
          <p:nvPr>
            <p:ph type="sldNum" sz="quarter" idx="5"/>
          </p:nvPr>
        </p:nvSpPr>
        <p:spPr/>
        <p:txBody>
          <a:bodyPr/>
          <a:lstStyle/>
          <a:p>
            <a:fld id="{52115295-F5C2-42AC-8A6C-5ABBF93A1A64}" type="slidenum">
              <a:rPr lang="en-US" smtClean="0"/>
              <a:t>4</a:t>
            </a:fld>
            <a:endParaRPr lang="en-US"/>
          </a:p>
        </p:txBody>
      </p:sp>
    </p:spTree>
    <p:extLst>
      <p:ext uri="{BB962C8B-B14F-4D97-AF65-F5344CB8AC3E}">
        <p14:creationId xmlns:p14="http://schemas.microsoft.com/office/powerpoint/2010/main" val="1295059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Prothrombin Time (or PT) test, monitors the enzymes and cofactors involved in the tissue factor pathway.  </a:t>
            </a:r>
          </a:p>
          <a:p>
            <a:pPr marL="628650" lvl="1" indent="-171450">
              <a:buFont typeface="Arial" panose="020B0604020202020204" pitchFamily="34" charset="0"/>
              <a:buChar char="•"/>
            </a:pPr>
            <a:r>
              <a:rPr lang="en-US" dirty="0"/>
              <a:t>In this assay, citrate anticoagulated blood is mixed with calcium ions and thromboplastin (a fancy name for phospholipid vesicles and tissue factor).  &lt;&lt;&gt;&gt; The time to initial clot formation is then recorded.  &lt;&lt;&gt;&gt; It typically takes 12-13 seconds—but can vary by lab, equipment, and reagents used. &lt;&lt;&gt;&gt;</a:t>
            </a:r>
          </a:p>
          <a:p>
            <a:pPr marL="628650" lvl="1" indent="-171450">
              <a:buFont typeface="Arial" panose="020B0604020202020204" pitchFamily="34" charset="0"/>
              <a:buChar char="•"/>
            </a:pPr>
            <a:r>
              <a:rPr lang="en-US" dirty="0"/>
              <a:t>A PT greater than this range indicates a deficiency in Factor 7, 5, 10, and 2 (prothrombin)&lt;&lt;&gt;&gt;</a:t>
            </a:r>
          </a:p>
          <a:p>
            <a:pPr marL="628650" lvl="1" indent="-171450">
              <a:buFont typeface="Arial" panose="020B0604020202020204" pitchFamily="34" charset="0"/>
              <a:buChar char="•"/>
            </a:pPr>
            <a:r>
              <a:rPr lang="en-US" dirty="0"/>
              <a:t>The PT test is useful for measuring liver damage or dysfunction, vitamin K status, and warfarin levels via a specialized analysis known as INR</a:t>
            </a:r>
          </a:p>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E2749F7-ECA8-49EA-8FEF-25184DDCB5F0}" type="slidenum">
              <a:rPr lang="en-US" smtClean="0"/>
              <a:t>5</a:t>
            </a:fld>
            <a:endParaRPr lang="en-US"/>
          </a:p>
        </p:txBody>
      </p:sp>
    </p:spTree>
    <p:extLst>
      <p:ext uri="{BB962C8B-B14F-4D97-AF65-F5344CB8AC3E}">
        <p14:creationId xmlns:p14="http://schemas.microsoft.com/office/powerpoint/2010/main" val="2241362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The activated partial thromboplastin time (</a:t>
            </a:r>
            <a:r>
              <a:rPr lang="en-US" dirty="0" err="1"/>
              <a:t>aPTT</a:t>
            </a:r>
            <a:r>
              <a:rPr lang="en-US" dirty="0"/>
              <a:t>) test, monitors the enzymes and cofactors involved in the contact pathway</a:t>
            </a:r>
          </a:p>
          <a:p>
            <a:pPr marL="628650" lvl="1" indent="-171450">
              <a:buFont typeface="Arial" panose="020B0604020202020204" pitchFamily="34" charset="0"/>
              <a:buChar char="•"/>
            </a:pPr>
            <a:r>
              <a:rPr lang="en-US" dirty="0"/>
              <a:t>As with the PT, citrate anticoagulated blood is used.  For the </a:t>
            </a:r>
            <a:r>
              <a:rPr lang="en-US" dirty="0" err="1"/>
              <a:t>aPTT</a:t>
            </a:r>
            <a:r>
              <a:rPr lang="en-US" dirty="0"/>
              <a:t>, it is mixed with phospholipid vesicles and at least one surface activator.  Silica, </a:t>
            </a:r>
            <a:r>
              <a:rPr lang="en-US" dirty="0" err="1"/>
              <a:t>elegic</a:t>
            </a:r>
            <a:r>
              <a:rPr lang="en-US" dirty="0"/>
              <a:t> acid, and </a:t>
            </a:r>
            <a:r>
              <a:rPr lang="en-US" dirty="0" err="1"/>
              <a:t>sulphatide</a:t>
            </a:r>
            <a:r>
              <a:rPr lang="en-US" dirty="0"/>
              <a:t> are all examples of surface activators, though there are others.</a:t>
            </a:r>
          </a:p>
          <a:p>
            <a:pPr marL="628650" lvl="1" indent="-171450">
              <a:buFont typeface="Arial" panose="020B0604020202020204" pitchFamily="34" charset="0"/>
              <a:buChar char="•"/>
            </a:pPr>
            <a:r>
              <a:rPr lang="en-US" dirty="0"/>
              <a:t>The time to initial clot formation is then recorded, and is typically in the ~30-50 second range—though is dependent upon the reagents chosen.</a:t>
            </a:r>
          </a:p>
          <a:p>
            <a:pPr marL="628650" lvl="1" indent="-171450">
              <a:buFont typeface="Arial" panose="020B0604020202020204" pitchFamily="34" charset="0"/>
              <a:buChar char="•"/>
            </a:pPr>
            <a:r>
              <a:rPr lang="en-US" dirty="0"/>
              <a:t>An </a:t>
            </a:r>
            <a:r>
              <a:rPr lang="en-US" dirty="0" err="1"/>
              <a:t>aPTT</a:t>
            </a:r>
            <a:r>
              <a:rPr lang="en-US" dirty="0"/>
              <a:t> time outside the expected range is indicative of a deficiency in a member of the contact or common pathway: 2 (thrombin), 5, 8, 9, 10, 11, or 12</a:t>
            </a:r>
          </a:p>
          <a:p>
            <a:pPr marL="628650" lvl="1" indent="-171450">
              <a:buFont typeface="Arial" panose="020B0604020202020204" pitchFamily="34" charset="0"/>
              <a:buChar char="•"/>
            </a:pPr>
            <a:r>
              <a:rPr lang="en-US" dirty="0"/>
              <a:t>The </a:t>
            </a:r>
            <a:r>
              <a:rPr lang="en-US" dirty="0" err="1"/>
              <a:t>aPTT</a:t>
            </a:r>
            <a:r>
              <a:rPr lang="en-US" dirty="0"/>
              <a:t> test is useful for measuring heparin therapy, antiphospholipid antibody (such as the paradoxically named lupus anticoagulant), hemophilia (and treatment), and sepsis</a:t>
            </a:r>
          </a:p>
          <a:p>
            <a:pPr marL="0" lvl="1" indent="0" rtl="0">
              <a:buFont typeface="Arial" panose="020B0604020202020204" pitchFamily="34" charset="0"/>
              <a:buNone/>
            </a:pPr>
            <a:endParaRPr lang="en-US" dirty="0"/>
          </a:p>
          <a:p>
            <a:r>
              <a:rPr lang="en-US" dirty="0"/>
              <a:t>Unfortunately, PT and </a:t>
            </a:r>
            <a:r>
              <a:rPr lang="en-US" dirty="0" err="1"/>
              <a:t>aPTT</a:t>
            </a:r>
            <a:r>
              <a:rPr lang="en-US" dirty="0"/>
              <a:t> are not always useful tests.</a:t>
            </a:r>
          </a:p>
          <a:p>
            <a:pPr marL="171450" indent="-171450">
              <a:buFont typeface="Arial" panose="020B0604020202020204" pitchFamily="34" charset="0"/>
              <a:buChar char="•"/>
            </a:pPr>
            <a:r>
              <a:rPr lang="en-US" dirty="0"/>
              <a:t>First off, these two tests are, unfortunately, not useful for discovering or describing clotting tendencies.  Shortened PT or </a:t>
            </a:r>
            <a:r>
              <a:rPr lang="en-US" dirty="0" err="1"/>
              <a:t>aPTT</a:t>
            </a:r>
            <a:r>
              <a:rPr lang="en-US" dirty="0"/>
              <a:t> times do not correlate with DVT or PE, nor does a time in range mean you will not have a DVT or PE or other clotting event.  They are only useful for bleeding.</a:t>
            </a:r>
          </a:p>
          <a:p>
            <a:pPr marL="171450" indent="-171450">
              <a:buFont typeface="Arial" panose="020B0604020202020204" pitchFamily="34" charset="0"/>
              <a:buChar char="•"/>
            </a:pPr>
            <a:r>
              <a:rPr lang="en-US" dirty="0"/>
              <a:t>Also, each only looks at part of the coagulation cascade.  So, for instance, if you were to run a PT test on a subject with a Factor 8 deficiency,  you would get normal results.  If you were to perform an </a:t>
            </a:r>
            <a:r>
              <a:rPr lang="en-US" dirty="0" err="1"/>
              <a:t>aPTT</a:t>
            </a:r>
            <a:r>
              <a:rPr lang="en-US" dirty="0"/>
              <a:t> on a subject with a vitamin K deficiency, you would get normal results.  Yet in each of those cases, the subject could potentially have a life-threatening bleeding disorder (hemophilia or ingestion of lethal levels of rat poison respectively)</a:t>
            </a:r>
          </a:p>
          <a:p>
            <a:pPr marL="171450" indent="-171450">
              <a:buFont typeface="Arial" panose="020B0604020202020204" pitchFamily="34" charset="0"/>
              <a:buChar char="•"/>
            </a:pPr>
            <a:r>
              <a:rPr lang="en-US" dirty="0"/>
              <a:t>Additionally, the end point of these two common tests is the formation of a clot.  The very beginning of said formation, when roughly 2% of the total thrombin that would be generated has been.</a:t>
            </a:r>
          </a:p>
          <a:p>
            <a:pPr marL="628650" lvl="1" indent="-171450">
              <a:buFont typeface="Arial" panose="020B0604020202020204" pitchFamily="34" charset="0"/>
              <a:buChar char="•"/>
            </a:pPr>
            <a:r>
              <a:rPr lang="en-US" dirty="0"/>
              <a:t>What this means is that a subject with a severe Factor 8 deficiency by </a:t>
            </a:r>
            <a:r>
              <a:rPr lang="en-US" dirty="0" err="1"/>
              <a:t>aPTT</a:t>
            </a:r>
            <a:r>
              <a:rPr lang="en-US" dirty="0"/>
              <a:t> testing may not experience physiologic bleeding tendencies in line with the </a:t>
            </a:r>
            <a:r>
              <a:rPr lang="en-US" dirty="0" err="1"/>
              <a:t>aPTT</a:t>
            </a:r>
            <a:r>
              <a:rPr lang="en-US" dirty="0"/>
              <a:t>, while a subject with an entirely normal PT and </a:t>
            </a:r>
            <a:r>
              <a:rPr lang="en-US" dirty="0" err="1"/>
              <a:t>aPTT</a:t>
            </a:r>
            <a:r>
              <a:rPr lang="en-US" dirty="0"/>
              <a:t> may still bleed. </a:t>
            </a:r>
          </a:p>
          <a:p>
            <a:pPr marL="628650" lvl="1" indent="-171450">
              <a:buFont typeface="Arial" panose="020B0604020202020204" pitchFamily="34" charset="0"/>
              <a:buChar char="•"/>
            </a:pPr>
            <a:r>
              <a:rPr lang="en-US" dirty="0"/>
              <a:t>Also, neither of these tests are useful for describing </a:t>
            </a:r>
            <a:r>
              <a:rPr lang="en-US" dirty="0" err="1"/>
              <a:t>thrombophilic</a:t>
            </a:r>
            <a:r>
              <a:rPr lang="en-US" dirty="0"/>
              <a:t>, or </a:t>
            </a:r>
            <a:r>
              <a:rPr lang="en-US" dirty="0" err="1"/>
              <a:t>procoagulable</a:t>
            </a:r>
            <a:r>
              <a:rPr lang="en-US" dirty="0"/>
              <a:t>, state.  An </a:t>
            </a:r>
            <a:r>
              <a:rPr lang="en-US" dirty="0" err="1"/>
              <a:t>aPTT</a:t>
            </a:r>
            <a:r>
              <a:rPr lang="en-US" dirty="0"/>
              <a:t> time of 20 doesn’t mean the subject will form an aberrant thrombus while a time of 35 doesn’t mean that one will not form.</a:t>
            </a:r>
          </a:p>
          <a:p>
            <a:pPr marL="628650" lvl="1" indent="-171450">
              <a:buFont typeface="Arial" panose="020B0604020202020204" pitchFamily="34" charset="0"/>
              <a:buChar char="•"/>
            </a:pPr>
            <a:r>
              <a:rPr lang="en-US" dirty="0"/>
              <a:t>Basically, these tests are not actually showing how much is being activated.  And it is the thrombin that is directly leading to fibrin deposition.</a:t>
            </a:r>
          </a:p>
          <a:p>
            <a:pPr marL="0" lvl="1" indent="0" rtl="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E2749F7-ECA8-49EA-8FEF-25184DDCB5F0}" type="slidenum">
              <a:rPr lang="en-US" smtClean="0"/>
              <a:t>6</a:t>
            </a:fld>
            <a:endParaRPr lang="en-US"/>
          </a:p>
        </p:txBody>
      </p:sp>
    </p:spTree>
    <p:extLst>
      <p:ext uri="{BB962C8B-B14F-4D97-AF65-F5344CB8AC3E}">
        <p14:creationId xmlns:p14="http://schemas.microsoft.com/office/powerpoint/2010/main" val="748838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the Thrombin Generation Assay (TGA or TGT), plasma is mixed with some coagulation trigger—typically tissue factor—and procoagulant phospholipids (if platelets are not present).  A Fluorescent reporter (typically Z-Gly-Gly-Arg-7-amino-4methylcoumarin) which is cleaved by thrombin is also included.</a:t>
            </a:r>
          </a:p>
          <a:p>
            <a:pPr marL="171450" indent="-171450">
              <a:buFont typeface="Arial" panose="020B0604020202020204" pitchFamily="34" charset="0"/>
              <a:buChar char="•"/>
            </a:pPr>
            <a:r>
              <a:rPr lang="en-US" dirty="0"/>
              <a:t>Continual monitoring of thrombin cleaved signal over a period of time—often 60 </a:t>
            </a:r>
            <a:r>
              <a:rPr lang="en-US" dirty="0" err="1"/>
              <a:t>miunites</a:t>
            </a:r>
            <a:r>
              <a:rPr lang="en-US" dirty="0"/>
              <a:t>--allows for a thrombin generation profile to be established.</a:t>
            </a:r>
          </a:p>
          <a:p>
            <a:pPr marL="628650" lvl="1" indent="-171450">
              <a:buFont typeface="Arial" panose="020B0604020202020204" pitchFamily="34" charset="0"/>
              <a:buChar char="•"/>
            </a:pPr>
            <a:r>
              <a:rPr lang="en-US" dirty="0"/>
              <a:t>There is an initial lag time as the early stages of the coagulation cascade are being carried out</a:t>
            </a:r>
          </a:p>
          <a:p>
            <a:pPr marL="628650" lvl="1" indent="-171450">
              <a:buFont typeface="Arial" panose="020B0604020202020204" pitchFamily="34" charset="0"/>
              <a:buChar char="•"/>
            </a:pPr>
            <a:r>
              <a:rPr lang="en-US" dirty="0"/>
              <a:t>There is than the time to peak thrombin generation—describing how quickly the reactions are being carried out—typically within 20 minutes</a:t>
            </a:r>
          </a:p>
          <a:p>
            <a:pPr marL="628650" lvl="1" indent="-171450">
              <a:buFont typeface="Arial" panose="020B0604020202020204" pitchFamily="34" charset="0"/>
              <a:buChar char="•"/>
            </a:pPr>
            <a:r>
              <a:rPr lang="en-US" dirty="0"/>
              <a:t>There is the concentration of thrombin at the peak height measuring the peak amount of thrombin produced in the time frame and is potentially the single most important derivable factor from the TG assay.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Velocity Index is, essentially, the slope between these two time to the peak thrombin</a:t>
            </a:r>
          </a:p>
          <a:p>
            <a:pPr marL="628650" lvl="1" indent="-171450">
              <a:buFont typeface="Arial" panose="020B0604020202020204" pitchFamily="34" charset="0"/>
              <a:buChar char="•"/>
            </a:pPr>
            <a:r>
              <a:rPr lang="en-US" dirty="0"/>
              <a:t>The inactivation phase can be monitored coming down from peak thrombin generated and qualitatively describes the various negative regulators of thrombin activation</a:t>
            </a:r>
          </a:p>
          <a:p>
            <a:pPr marL="628650" lvl="1" indent="-171450">
              <a:buFont typeface="Arial" panose="020B0604020202020204" pitchFamily="34" charset="0"/>
              <a:buChar char="•"/>
            </a:pPr>
            <a:r>
              <a:rPr lang="en-US" dirty="0"/>
              <a:t>Finally, the AUC (or ETP) describes the total amount of thrombin produced by the subject in the given time frame studied.</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Varying the concentrations of tissue factor and phospholipid surface allows the researcher to focus on different aspects of coagulation.</a:t>
            </a:r>
          </a:p>
          <a:p>
            <a:pPr marL="171450" indent="-171450">
              <a:buFont typeface="Arial" panose="020B0604020202020204" pitchFamily="34" charset="0"/>
              <a:buChar char="•"/>
            </a:pPr>
            <a:r>
              <a:rPr lang="en-US" dirty="0"/>
              <a:t>For example:</a:t>
            </a:r>
          </a:p>
          <a:p>
            <a:pPr marL="171450" indent="-171450">
              <a:buFont typeface="Arial" panose="020B0604020202020204" pitchFamily="34" charset="0"/>
              <a:buChar char="•"/>
            </a:pPr>
            <a:r>
              <a:rPr lang="en-US" dirty="0"/>
              <a:t>Extremely high levels of tissue factor will effectively only show the effects of the extrinsic (tissue factor) pathway.  The effects of Factors 8, 9, and 11 are bypassed</a:t>
            </a:r>
          </a:p>
          <a:p>
            <a:pPr marL="171450" indent="-171450">
              <a:buFont typeface="Arial" panose="020B0604020202020204" pitchFamily="34" charset="0"/>
              <a:buChar char="•"/>
            </a:pPr>
            <a:r>
              <a:rPr lang="en-US" dirty="0"/>
              <a:t>Conversely, using extremely low levels of tissue factor will allow the researcher to look at Factor XI primarily</a:t>
            </a:r>
          </a:p>
          <a:p>
            <a:pPr marL="171450" indent="-171450">
              <a:buFont typeface="Arial" panose="020B0604020202020204" pitchFamily="34" charset="0"/>
              <a:buChar char="•"/>
            </a:pPr>
            <a:r>
              <a:rPr lang="en-US" dirty="0"/>
              <a:t>Tissue factor in the range from 2 to 5 </a:t>
            </a:r>
            <a:r>
              <a:rPr lang="en-US" dirty="0" err="1"/>
              <a:t>pM</a:t>
            </a:r>
            <a:r>
              <a:rPr lang="en-US" dirty="0"/>
              <a:t> will most closely resemble physiologic conditions and the TGA curve derived will be dependent upon both the intrinsic (contact) and extrinsic (TF) pathways</a:t>
            </a:r>
          </a:p>
          <a:p>
            <a:pPr marL="171450" indent="-171450">
              <a:buFont typeface="Arial" panose="020B0604020202020204" pitchFamily="34" charset="0"/>
              <a:buChar char="•"/>
            </a:pPr>
            <a:r>
              <a:rPr lang="en-US" dirty="0"/>
              <a:t>Using platelet rich plasma instead of platelet poor + phospholipids, will allow the researcher to </a:t>
            </a:r>
            <a:r>
              <a:rPr lang="en-US"/>
              <a:t>gain insights </a:t>
            </a:r>
            <a:r>
              <a:rPr lang="en-US" dirty="0"/>
              <a:t>into the interplay of platelet activation and the coagulation system.</a:t>
            </a:r>
          </a:p>
          <a:p>
            <a:pPr marL="457200" lvl="1" indent="0">
              <a:buFont typeface="Arial" panose="020B0604020202020204" pitchFamily="34" charset="0"/>
              <a:buNone/>
            </a:pPr>
            <a:endParaRPr lang="en-US" dirty="0"/>
          </a:p>
          <a:p>
            <a:pPr marL="0" indent="0">
              <a:buFont typeface="Arial" panose="020B0604020202020204" pitchFamily="34" charset="0"/>
              <a:buNone/>
            </a:pPr>
            <a:r>
              <a:rPr lang="en-US" dirty="0"/>
              <a:t>One of the greater strengths of the TGA test is its ability to differentiate </a:t>
            </a:r>
            <a:r>
              <a:rPr lang="en-US" dirty="0" err="1"/>
              <a:t>thrombophilic</a:t>
            </a:r>
            <a:r>
              <a:rPr lang="en-US" dirty="0"/>
              <a:t> states </a:t>
            </a:r>
          </a:p>
          <a:p>
            <a:pPr marL="171450" indent="-171450">
              <a:buFont typeface="Arial" panose="020B0604020202020204" pitchFamily="34" charset="0"/>
              <a:buChar char="•"/>
            </a:pPr>
            <a:r>
              <a:rPr lang="en-US" dirty="0"/>
              <a:t>due to deficiency (</a:t>
            </a:r>
            <a:r>
              <a:rPr lang="en-US" dirty="0" err="1"/>
              <a:t>eg</a:t>
            </a:r>
            <a:r>
              <a:rPr lang="en-US" dirty="0"/>
              <a:t> antithrombin, Protein C or S) </a:t>
            </a:r>
          </a:p>
          <a:p>
            <a:pPr marL="171450" indent="-171450">
              <a:buFont typeface="Arial" panose="020B0604020202020204" pitchFamily="34" charset="0"/>
              <a:buChar char="•"/>
            </a:pPr>
            <a:r>
              <a:rPr lang="en-US" dirty="0"/>
              <a:t>with minor modifications</a:t>
            </a:r>
          </a:p>
          <a:p>
            <a:pPr marL="628650" lvl="1" indent="-171450">
              <a:buFont typeface="Arial" panose="020B0604020202020204" pitchFamily="34" charset="0"/>
              <a:buChar char="•"/>
            </a:pPr>
            <a:r>
              <a:rPr lang="en-US" dirty="0"/>
              <a:t>E.g. Addition of thrombomodulin, or APC</a:t>
            </a:r>
          </a:p>
          <a:p>
            <a:endParaRPr lang="en-US" dirty="0"/>
          </a:p>
          <a:p>
            <a:r>
              <a:rPr lang="en-US" dirty="0"/>
              <a:t>TGA may also be used in</a:t>
            </a:r>
          </a:p>
          <a:p>
            <a:pPr marL="171450" indent="-171450">
              <a:buFont typeface="Arial" panose="020B0604020202020204" pitchFamily="34" charset="0"/>
              <a:buChar char="•"/>
            </a:pPr>
            <a:r>
              <a:rPr lang="en-US" dirty="0"/>
              <a:t>the study of anticoagulants: heparin, warfarin, the DOACs</a:t>
            </a:r>
          </a:p>
          <a:p>
            <a:pPr marL="171450" indent="-171450">
              <a:buFont typeface="Arial" panose="020B0604020202020204" pitchFamily="34" charset="0"/>
              <a:buChar char="•"/>
            </a:pPr>
            <a:r>
              <a:rPr lang="en-US" dirty="0"/>
              <a:t>Understanding of hemophilia subject reaction to inhibitor bypass agents, or diphasic antibodies, such as </a:t>
            </a:r>
            <a:r>
              <a:rPr lang="en-US" dirty="0" err="1"/>
              <a:t>emicizumab</a:t>
            </a:r>
            <a:endParaRPr lang="en-US" dirty="0"/>
          </a:p>
          <a:p>
            <a:pPr marL="171450" indent="-171450">
              <a:buFont typeface="Arial" panose="020B0604020202020204" pitchFamily="34" charset="0"/>
              <a:buChar char="•"/>
            </a:pPr>
            <a:r>
              <a:rPr lang="en-US" dirty="0"/>
              <a:t>The study of thrombosis risk and recurrence</a:t>
            </a:r>
          </a:p>
          <a:p>
            <a:pPr marL="171450" indent="-171450">
              <a:buFont typeface="Arial" panose="020B0604020202020204" pitchFamily="34" charset="0"/>
              <a:buChar char="•"/>
            </a:pPr>
            <a:r>
              <a:rPr lang="en-US" dirty="0"/>
              <a:t>Coagulation of microparticles</a:t>
            </a:r>
          </a:p>
          <a:p>
            <a:pPr marL="171450" indent="-171450">
              <a:buFont typeface="Arial" panose="020B0604020202020204" pitchFamily="34" charset="0"/>
              <a:buChar char="•"/>
            </a:pPr>
            <a:r>
              <a:rPr lang="en-US" dirty="0"/>
              <a:t>IVIG for thrombogenic contaminants/purity of production</a:t>
            </a:r>
          </a:p>
          <a:p>
            <a:pPr marL="628650" lvl="1" indent="-171450">
              <a:buFont typeface="Arial" panose="020B0604020202020204" pitchFamily="34" charset="0"/>
              <a:buChar char="•"/>
            </a:pPr>
            <a:r>
              <a:rPr lang="en-US" dirty="0"/>
              <a:t>IVIG is intravenous immunoglobulin</a:t>
            </a:r>
          </a:p>
          <a:p>
            <a:pPr marL="628650" lvl="1" indent="-171450">
              <a:buFont typeface="Arial" panose="020B0604020202020204" pitchFamily="34" charset="0"/>
              <a:buChar char="•"/>
            </a:pPr>
            <a:r>
              <a:rPr lang="en-US" dirty="0"/>
              <a:t>At its most basic, IVIG is using antibodies from one person to fight an infection in another person.  And there are inherent risks in these </a:t>
            </a:r>
            <a:r>
              <a:rPr lang="en-US" dirty="0" err="1"/>
              <a:t>purificatiosn</a:t>
            </a:r>
            <a:r>
              <a:rPr lang="en-US" dirty="0"/>
              <a:t> having procoagulant contaminants that may be detected using TGA.</a:t>
            </a:r>
          </a:p>
          <a:p>
            <a:pPr marL="628650" lvl="1" indent="-171450">
              <a:buFont typeface="Arial" panose="020B0604020202020204" pitchFamily="34" charset="0"/>
              <a:buChar char="•"/>
            </a:pPr>
            <a:endParaRPr lang="en-US" dirty="0"/>
          </a:p>
          <a:p>
            <a:pPr marL="0" lvl="0" indent="0" algn="l" rtl="0">
              <a:buFont typeface="Arial" panose="020B0604020202020204" pitchFamily="34" charset="0"/>
              <a:buNone/>
            </a:pPr>
            <a:r>
              <a:rPr lang="en-US" dirty="0"/>
              <a:t>On the downside front:</a:t>
            </a:r>
          </a:p>
          <a:p>
            <a:pPr marL="171450" lvl="0" indent="-171450" algn="l" rtl="0">
              <a:buFont typeface="Arial" panose="020B0604020202020204" pitchFamily="34" charset="0"/>
              <a:buChar char="•"/>
            </a:pPr>
            <a:r>
              <a:rPr lang="en-US" dirty="0"/>
              <a:t>TGA is not a fast test, so it isn’t particularly useful in an emergency situation</a:t>
            </a:r>
          </a:p>
          <a:p>
            <a:pPr marL="171450" lvl="0" indent="-171450" algn="l" rtl="0">
              <a:buFont typeface="Arial" panose="020B0604020202020204" pitchFamily="34" charset="0"/>
              <a:buChar char="•"/>
            </a:pPr>
            <a:r>
              <a:rPr lang="en-US" dirty="0"/>
              <a:t>It is also, currently, more difficult to control then the more standard PT and </a:t>
            </a:r>
            <a:r>
              <a:rPr lang="en-US" dirty="0" err="1"/>
              <a:t>aPTT</a:t>
            </a:r>
            <a:r>
              <a:rPr lang="en-US" dirty="0"/>
              <a:t> tests and there are no reference ranges available for specific conditions, currently limiting its utility to the research setting.   However, there are some automated instruments out there that will both decrease the hands-one time and increase precision of this assay.</a:t>
            </a:r>
          </a:p>
          <a:p>
            <a:pPr marL="0" lvl="1" indent="0">
              <a:buFont typeface="Arial" panose="020B0604020202020204" pitchFamily="34" charset="0"/>
              <a:buNone/>
            </a:pPr>
            <a:endParaRPr lang="en-US" dirty="0"/>
          </a:p>
          <a:p>
            <a:pPr marL="628650" lvl="1" indent="-171450" algn="r" rtl="1">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E2749F7-ECA8-49EA-8FEF-25184DDCB5F0}" type="slidenum">
              <a:rPr lang="en-US" smtClean="0"/>
              <a:t>7</a:t>
            </a:fld>
            <a:endParaRPr lang="en-US"/>
          </a:p>
        </p:txBody>
      </p:sp>
    </p:spTree>
    <p:extLst>
      <p:ext uri="{BB962C8B-B14F-4D97-AF65-F5344CB8AC3E}">
        <p14:creationId xmlns:p14="http://schemas.microsoft.com/office/powerpoint/2010/main" val="2901379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a:t>
            </a:r>
            <a:r>
              <a:rPr lang="en-US" baseline="0" dirty="0"/>
              <a:t> you for attending this </a:t>
            </a:r>
            <a:r>
              <a:rPr lang="en-US" baseline="0" dirty="0" err="1"/>
              <a:t>Diapharma</a:t>
            </a:r>
            <a:r>
              <a:rPr lang="en-US" baseline="0" dirty="0"/>
              <a:t> University short webinar on the Thrombin Generation Assay.</a:t>
            </a:r>
          </a:p>
          <a:p>
            <a:r>
              <a:rPr lang="en-US" b="0" baseline="0" dirty="0"/>
              <a:t>We have a growing list of short educational videos like this one, which you can find on our website: www.Diapharma.com/videos</a:t>
            </a:r>
            <a:endParaRPr lang="en-US" b="1" baseline="0" dirty="0"/>
          </a:p>
          <a:p>
            <a:r>
              <a:rPr lang="en-US" b="0" baseline="0" dirty="0"/>
              <a:t>To talk with us, send us an email at info@diapharma.com</a:t>
            </a:r>
          </a:p>
        </p:txBody>
      </p:sp>
      <p:sp>
        <p:nvSpPr>
          <p:cNvPr id="4" name="Slide Number Placeholder 3"/>
          <p:cNvSpPr>
            <a:spLocks noGrp="1"/>
          </p:cNvSpPr>
          <p:nvPr>
            <p:ph type="sldNum" sz="quarter" idx="10"/>
          </p:nvPr>
        </p:nvSpPr>
        <p:spPr/>
        <p:txBody>
          <a:bodyPr/>
          <a:lstStyle/>
          <a:p>
            <a:fld id="{52115295-F5C2-42AC-8A6C-5ABBF93A1A64}" type="slidenum">
              <a:rPr lang="en-US" smtClean="0"/>
              <a:t>8</a:t>
            </a:fld>
            <a:endParaRPr lang="en-US"/>
          </a:p>
        </p:txBody>
      </p:sp>
    </p:spTree>
    <p:extLst>
      <p:ext uri="{BB962C8B-B14F-4D97-AF65-F5344CB8AC3E}">
        <p14:creationId xmlns:p14="http://schemas.microsoft.com/office/powerpoint/2010/main" val="46841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0309F-4325-402A-9BBB-E4A22CCB28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26786A-1543-4A7A-ACDF-9F89E84FE8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A7EC9D-1B5B-48BF-A367-4949FC88F52F}"/>
              </a:ext>
            </a:extLst>
          </p:cNvPr>
          <p:cNvSpPr>
            <a:spLocks noGrp="1"/>
          </p:cNvSpPr>
          <p:nvPr>
            <p:ph type="dt" sz="half" idx="10"/>
          </p:nvPr>
        </p:nvSpPr>
        <p:spPr/>
        <p:txBody>
          <a:bodyPr/>
          <a:lstStyle/>
          <a:p>
            <a:fld id="{5418502C-C02A-4D34-B8C6-BEE89AFDB289}" type="datetimeFigureOut">
              <a:rPr lang="en-US" smtClean="0"/>
              <a:t>5/28/2020</a:t>
            </a:fld>
            <a:endParaRPr lang="en-US"/>
          </a:p>
        </p:txBody>
      </p:sp>
      <p:sp>
        <p:nvSpPr>
          <p:cNvPr id="5" name="Footer Placeholder 4">
            <a:extLst>
              <a:ext uri="{FF2B5EF4-FFF2-40B4-BE49-F238E27FC236}">
                <a16:creationId xmlns:a16="http://schemas.microsoft.com/office/drawing/2014/main" id="{4387C9C1-4081-469F-996F-0B52A95C7C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175D95-87D4-4190-BE3E-3697D8878A9B}"/>
              </a:ext>
            </a:extLst>
          </p:cNvPr>
          <p:cNvSpPr>
            <a:spLocks noGrp="1"/>
          </p:cNvSpPr>
          <p:nvPr>
            <p:ph type="sldNum" sz="quarter" idx="12"/>
          </p:nvPr>
        </p:nvSpPr>
        <p:spPr/>
        <p:txBody>
          <a:bodyPr/>
          <a:lstStyle/>
          <a:p>
            <a:fld id="{7964B2FA-CB4D-4977-A1A2-6D82C7198085}" type="slidenum">
              <a:rPr lang="en-US" smtClean="0"/>
              <a:t>‹#›</a:t>
            </a:fld>
            <a:endParaRPr lang="en-US"/>
          </a:p>
        </p:txBody>
      </p:sp>
    </p:spTree>
    <p:extLst>
      <p:ext uri="{BB962C8B-B14F-4D97-AF65-F5344CB8AC3E}">
        <p14:creationId xmlns:p14="http://schemas.microsoft.com/office/powerpoint/2010/main" val="2351070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BBFC4-29B7-465D-B8DB-BA73439D93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E23BE6-AE7C-4FC0-8846-D4BAACD8FE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3E008-EF6F-4952-B2A7-ABF2925FA996}"/>
              </a:ext>
            </a:extLst>
          </p:cNvPr>
          <p:cNvSpPr>
            <a:spLocks noGrp="1"/>
          </p:cNvSpPr>
          <p:nvPr>
            <p:ph type="dt" sz="half" idx="10"/>
          </p:nvPr>
        </p:nvSpPr>
        <p:spPr/>
        <p:txBody>
          <a:bodyPr/>
          <a:lstStyle/>
          <a:p>
            <a:fld id="{5418502C-C02A-4D34-B8C6-BEE89AFDB289}" type="datetimeFigureOut">
              <a:rPr lang="en-US" smtClean="0"/>
              <a:t>5/28/2020</a:t>
            </a:fld>
            <a:endParaRPr lang="en-US"/>
          </a:p>
        </p:txBody>
      </p:sp>
      <p:sp>
        <p:nvSpPr>
          <p:cNvPr id="5" name="Footer Placeholder 4">
            <a:extLst>
              <a:ext uri="{FF2B5EF4-FFF2-40B4-BE49-F238E27FC236}">
                <a16:creationId xmlns:a16="http://schemas.microsoft.com/office/drawing/2014/main" id="{2F243D5C-6F30-4449-95E4-EEF7DB4263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9F529-9965-4BAE-BDEB-FBF6A09049F8}"/>
              </a:ext>
            </a:extLst>
          </p:cNvPr>
          <p:cNvSpPr>
            <a:spLocks noGrp="1"/>
          </p:cNvSpPr>
          <p:nvPr>
            <p:ph type="sldNum" sz="quarter" idx="12"/>
          </p:nvPr>
        </p:nvSpPr>
        <p:spPr/>
        <p:txBody>
          <a:bodyPr/>
          <a:lstStyle/>
          <a:p>
            <a:fld id="{7964B2FA-CB4D-4977-A1A2-6D82C7198085}" type="slidenum">
              <a:rPr lang="en-US" smtClean="0"/>
              <a:t>‹#›</a:t>
            </a:fld>
            <a:endParaRPr lang="en-US"/>
          </a:p>
        </p:txBody>
      </p:sp>
    </p:spTree>
    <p:extLst>
      <p:ext uri="{BB962C8B-B14F-4D97-AF65-F5344CB8AC3E}">
        <p14:creationId xmlns:p14="http://schemas.microsoft.com/office/powerpoint/2010/main" val="125859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4BF56C-A9BD-4C6A-A260-2723656755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3B9335-94DE-44E0-AD8D-BD5C1F1D79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F009E-7E10-45D9-9CDC-72548803326C}"/>
              </a:ext>
            </a:extLst>
          </p:cNvPr>
          <p:cNvSpPr>
            <a:spLocks noGrp="1"/>
          </p:cNvSpPr>
          <p:nvPr>
            <p:ph type="dt" sz="half" idx="10"/>
          </p:nvPr>
        </p:nvSpPr>
        <p:spPr/>
        <p:txBody>
          <a:bodyPr/>
          <a:lstStyle/>
          <a:p>
            <a:fld id="{5418502C-C02A-4D34-B8C6-BEE89AFDB289}" type="datetimeFigureOut">
              <a:rPr lang="en-US" smtClean="0"/>
              <a:t>5/28/2020</a:t>
            </a:fld>
            <a:endParaRPr lang="en-US"/>
          </a:p>
        </p:txBody>
      </p:sp>
      <p:sp>
        <p:nvSpPr>
          <p:cNvPr id="5" name="Footer Placeholder 4">
            <a:extLst>
              <a:ext uri="{FF2B5EF4-FFF2-40B4-BE49-F238E27FC236}">
                <a16:creationId xmlns:a16="http://schemas.microsoft.com/office/drawing/2014/main" id="{F5CE97E6-D2B9-4FC9-BE06-897B01E514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495919-1741-4262-8683-EE5113D0A42A}"/>
              </a:ext>
            </a:extLst>
          </p:cNvPr>
          <p:cNvSpPr>
            <a:spLocks noGrp="1"/>
          </p:cNvSpPr>
          <p:nvPr>
            <p:ph type="sldNum" sz="quarter" idx="12"/>
          </p:nvPr>
        </p:nvSpPr>
        <p:spPr/>
        <p:txBody>
          <a:bodyPr/>
          <a:lstStyle/>
          <a:p>
            <a:fld id="{7964B2FA-CB4D-4977-A1A2-6D82C7198085}" type="slidenum">
              <a:rPr lang="en-US" smtClean="0"/>
              <a:t>‹#›</a:t>
            </a:fld>
            <a:endParaRPr lang="en-US"/>
          </a:p>
        </p:txBody>
      </p:sp>
    </p:spTree>
    <p:extLst>
      <p:ext uri="{BB962C8B-B14F-4D97-AF65-F5344CB8AC3E}">
        <p14:creationId xmlns:p14="http://schemas.microsoft.com/office/powerpoint/2010/main" val="2100048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A3C6-94E8-4E45-8154-4B4D37CF83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49DCBC-2FB7-409D-893F-0DA96B807F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4AFBB2-0656-4C81-BA19-D04EEEAFB060}"/>
              </a:ext>
            </a:extLst>
          </p:cNvPr>
          <p:cNvSpPr>
            <a:spLocks noGrp="1"/>
          </p:cNvSpPr>
          <p:nvPr>
            <p:ph type="dt" sz="half" idx="10"/>
          </p:nvPr>
        </p:nvSpPr>
        <p:spPr/>
        <p:txBody>
          <a:bodyPr/>
          <a:lstStyle/>
          <a:p>
            <a:fld id="{5418502C-C02A-4D34-B8C6-BEE89AFDB289}" type="datetimeFigureOut">
              <a:rPr lang="en-US" smtClean="0"/>
              <a:t>5/28/2020</a:t>
            </a:fld>
            <a:endParaRPr lang="en-US"/>
          </a:p>
        </p:txBody>
      </p:sp>
      <p:sp>
        <p:nvSpPr>
          <p:cNvPr id="5" name="Footer Placeholder 4">
            <a:extLst>
              <a:ext uri="{FF2B5EF4-FFF2-40B4-BE49-F238E27FC236}">
                <a16:creationId xmlns:a16="http://schemas.microsoft.com/office/drawing/2014/main" id="{BAC4E544-0D87-42D6-B3DD-1939AF5AFE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84F93F-DF9A-46DC-A9F4-5D4EAAF865AC}"/>
              </a:ext>
            </a:extLst>
          </p:cNvPr>
          <p:cNvSpPr>
            <a:spLocks noGrp="1"/>
          </p:cNvSpPr>
          <p:nvPr>
            <p:ph type="sldNum" sz="quarter" idx="12"/>
          </p:nvPr>
        </p:nvSpPr>
        <p:spPr/>
        <p:txBody>
          <a:bodyPr/>
          <a:lstStyle/>
          <a:p>
            <a:fld id="{7964B2FA-CB4D-4977-A1A2-6D82C7198085}" type="slidenum">
              <a:rPr lang="en-US" smtClean="0"/>
              <a:t>‹#›</a:t>
            </a:fld>
            <a:endParaRPr lang="en-US"/>
          </a:p>
        </p:txBody>
      </p:sp>
    </p:spTree>
    <p:extLst>
      <p:ext uri="{BB962C8B-B14F-4D97-AF65-F5344CB8AC3E}">
        <p14:creationId xmlns:p14="http://schemas.microsoft.com/office/powerpoint/2010/main" val="2119255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B210F-3325-4137-BE10-62CB568EDF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26FC09-E0B3-4A07-B41D-6D9C2730EA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CA1D6B-914F-448D-B1E9-926A9EC78E82}"/>
              </a:ext>
            </a:extLst>
          </p:cNvPr>
          <p:cNvSpPr>
            <a:spLocks noGrp="1"/>
          </p:cNvSpPr>
          <p:nvPr>
            <p:ph type="dt" sz="half" idx="10"/>
          </p:nvPr>
        </p:nvSpPr>
        <p:spPr/>
        <p:txBody>
          <a:bodyPr/>
          <a:lstStyle/>
          <a:p>
            <a:fld id="{5418502C-C02A-4D34-B8C6-BEE89AFDB289}" type="datetimeFigureOut">
              <a:rPr lang="en-US" smtClean="0"/>
              <a:t>5/28/2020</a:t>
            </a:fld>
            <a:endParaRPr lang="en-US"/>
          </a:p>
        </p:txBody>
      </p:sp>
      <p:sp>
        <p:nvSpPr>
          <p:cNvPr id="5" name="Footer Placeholder 4">
            <a:extLst>
              <a:ext uri="{FF2B5EF4-FFF2-40B4-BE49-F238E27FC236}">
                <a16:creationId xmlns:a16="http://schemas.microsoft.com/office/drawing/2014/main" id="{25239EDD-2B72-4EAE-B7A9-E084B7419F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E7853-1A56-4AE7-ACC8-23026A171E7D}"/>
              </a:ext>
            </a:extLst>
          </p:cNvPr>
          <p:cNvSpPr>
            <a:spLocks noGrp="1"/>
          </p:cNvSpPr>
          <p:nvPr>
            <p:ph type="sldNum" sz="quarter" idx="12"/>
          </p:nvPr>
        </p:nvSpPr>
        <p:spPr/>
        <p:txBody>
          <a:bodyPr/>
          <a:lstStyle/>
          <a:p>
            <a:fld id="{7964B2FA-CB4D-4977-A1A2-6D82C7198085}" type="slidenum">
              <a:rPr lang="en-US" smtClean="0"/>
              <a:t>‹#›</a:t>
            </a:fld>
            <a:endParaRPr lang="en-US"/>
          </a:p>
        </p:txBody>
      </p:sp>
    </p:spTree>
    <p:extLst>
      <p:ext uri="{BB962C8B-B14F-4D97-AF65-F5344CB8AC3E}">
        <p14:creationId xmlns:p14="http://schemas.microsoft.com/office/powerpoint/2010/main" val="1603761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35E9-D0E8-49CB-B56D-0024BC3208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376722-4C75-455E-8B49-9DEF16FC75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40DB43-C371-4FB9-BD01-579884CF97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6C8E5E-CBD0-4927-9333-6164AD16224C}"/>
              </a:ext>
            </a:extLst>
          </p:cNvPr>
          <p:cNvSpPr>
            <a:spLocks noGrp="1"/>
          </p:cNvSpPr>
          <p:nvPr>
            <p:ph type="dt" sz="half" idx="10"/>
          </p:nvPr>
        </p:nvSpPr>
        <p:spPr/>
        <p:txBody>
          <a:bodyPr/>
          <a:lstStyle/>
          <a:p>
            <a:fld id="{5418502C-C02A-4D34-B8C6-BEE89AFDB289}" type="datetimeFigureOut">
              <a:rPr lang="en-US" smtClean="0"/>
              <a:t>5/28/2020</a:t>
            </a:fld>
            <a:endParaRPr lang="en-US"/>
          </a:p>
        </p:txBody>
      </p:sp>
      <p:sp>
        <p:nvSpPr>
          <p:cNvPr id="6" name="Footer Placeholder 5">
            <a:extLst>
              <a:ext uri="{FF2B5EF4-FFF2-40B4-BE49-F238E27FC236}">
                <a16:creationId xmlns:a16="http://schemas.microsoft.com/office/drawing/2014/main" id="{BE2BDCCE-2CFB-44E9-9856-ECD2C2A755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2EC55A-A93B-442A-ABC2-A14B7A005CFE}"/>
              </a:ext>
            </a:extLst>
          </p:cNvPr>
          <p:cNvSpPr>
            <a:spLocks noGrp="1"/>
          </p:cNvSpPr>
          <p:nvPr>
            <p:ph type="sldNum" sz="quarter" idx="12"/>
          </p:nvPr>
        </p:nvSpPr>
        <p:spPr/>
        <p:txBody>
          <a:bodyPr/>
          <a:lstStyle/>
          <a:p>
            <a:fld id="{7964B2FA-CB4D-4977-A1A2-6D82C7198085}" type="slidenum">
              <a:rPr lang="en-US" smtClean="0"/>
              <a:t>‹#›</a:t>
            </a:fld>
            <a:endParaRPr lang="en-US"/>
          </a:p>
        </p:txBody>
      </p:sp>
    </p:spTree>
    <p:extLst>
      <p:ext uri="{BB962C8B-B14F-4D97-AF65-F5344CB8AC3E}">
        <p14:creationId xmlns:p14="http://schemas.microsoft.com/office/powerpoint/2010/main" val="281497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BD541-BED8-42A1-B6DF-051F0DF765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3A97B4-52D8-44A3-90BF-55A2DDB047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9669C7-2999-44EE-A4BE-CC82291E48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4508FD-88EC-4933-A470-36E06006F6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4C51BB-EACF-41CD-B991-4A81BB8A81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22ECB7-3E58-461F-8938-5C86759E15AD}"/>
              </a:ext>
            </a:extLst>
          </p:cNvPr>
          <p:cNvSpPr>
            <a:spLocks noGrp="1"/>
          </p:cNvSpPr>
          <p:nvPr>
            <p:ph type="dt" sz="half" idx="10"/>
          </p:nvPr>
        </p:nvSpPr>
        <p:spPr/>
        <p:txBody>
          <a:bodyPr/>
          <a:lstStyle/>
          <a:p>
            <a:fld id="{5418502C-C02A-4D34-B8C6-BEE89AFDB289}" type="datetimeFigureOut">
              <a:rPr lang="en-US" smtClean="0"/>
              <a:t>5/28/2020</a:t>
            </a:fld>
            <a:endParaRPr lang="en-US"/>
          </a:p>
        </p:txBody>
      </p:sp>
      <p:sp>
        <p:nvSpPr>
          <p:cNvPr id="8" name="Footer Placeholder 7">
            <a:extLst>
              <a:ext uri="{FF2B5EF4-FFF2-40B4-BE49-F238E27FC236}">
                <a16:creationId xmlns:a16="http://schemas.microsoft.com/office/drawing/2014/main" id="{292BB6E4-B649-4EE8-B496-ACB2BEEF73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51CF9F-A549-41CF-A60C-F1209D226EB8}"/>
              </a:ext>
            </a:extLst>
          </p:cNvPr>
          <p:cNvSpPr>
            <a:spLocks noGrp="1"/>
          </p:cNvSpPr>
          <p:nvPr>
            <p:ph type="sldNum" sz="quarter" idx="12"/>
          </p:nvPr>
        </p:nvSpPr>
        <p:spPr/>
        <p:txBody>
          <a:bodyPr/>
          <a:lstStyle/>
          <a:p>
            <a:fld id="{7964B2FA-CB4D-4977-A1A2-6D82C7198085}" type="slidenum">
              <a:rPr lang="en-US" smtClean="0"/>
              <a:t>‹#›</a:t>
            </a:fld>
            <a:endParaRPr lang="en-US"/>
          </a:p>
        </p:txBody>
      </p:sp>
    </p:spTree>
    <p:extLst>
      <p:ext uri="{BB962C8B-B14F-4D97-AF65-F5344CB8AC3E}">
        <p14:creationId xmlns:p14="http://schemas.microsoft.com/office/powerpoint/2010/main" val="120990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8C58E-FA5F-4E86-8605-071FC9A4A8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15D126-C084-4D8E-9261-72A6DA6F1A0F}"/>
              </a:ext>
            </a:extLst>
          </p:cNvPr>
          <p:cNvSpPr>
            <a:spLocks noGrp="1"/>
          </p:cNvSpPr>
          <p:nvPr>
            <p:ph type="dt" sz="half" idx="10"/>
          </p:nvPr>
        </p:nvSpPr>
        <p:spPr/>
        <p:txBody>
          <a:bodyPr/>
          <a:lstStyle/>
          <a:p>
            <a:fld id="{5418502C-C02A-4D34-B8C6-BEE89AFDB289}" type="datetimeFigureOut">
              <a:rPr lang="en-US" smtClean="0"/>
              <a:t>5/28/2020</a:t>
            </a:fld>
            <a:endParaRPr lang="en-US"/>
          </a:p>
        </p:txBody>
      </p:sp>
      <p:sp>
        <p:nvSpPr>
          <p:cNvPr id="4" name="Footer Placeholder 3">
            <a:extLst>
              <a:ext uri="{FF2B5EF4-FFF2-40B4-BE49-F238E27FC236}">
                <a16:creationId xmlns:a16="http://schemas.microsoft.com/office/drawing/2014/main" id="{019FA2C9-536E-45BC-AF1D-19B9157F4E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E99F0-437D-4E09-9913-A8071C73C602}"/>
              </a:ext>
            </a:extLst>
          </p:cNvPr>
          <p:cNvSpPr>
            <a:spLocks noGrp="1"/>
          </p:cNvSpPr>
          <p:nvPr>
            <p:ph type="sldNum" sz="quarter" idx="12"/>
          </p:nvPr>
        </p:nvSpPr>
        <p:spPr/>
        <p:txBody>
          <a:bodyPr/>
          <a:lstStyle/>
          <a:p>
            <a:fld id="{7964B2FA-CB4D-4977-A1A2-6D82C7198085}" type="slidenum">
              <a:rPr lang="en-US" smtClean="0"/>
              <a:t>‹#›</a:t>
            </a:fld>
            <a:endParaRPr lang="en-US"/>
          </a:p>
        </p:txBody>
      </p:sp>
    </p:spTree>
    <p:extLst>
      <p:ext uri="{BB962C8B-B14F-4D97-AF65-F5344CB8AC3E}">
        <p14:creationId xmlns:p14="http://schemas.microsoft.com/office/powerpoint/2010/main" val="235116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9DB4A1-1CC2-4E7A-9C85-0CF413C2B31D}"/>
              </a:ext>
            </a:extLst>
          </p:cNvPr>
          <p:cNvSpPr>
            <a:spLocks noGrp="1"/>
          </p:cNvSpPr>
          <p:nvPr>
            <p:ph type="dt" sz="half" idx="10"/>
          </p:nvPr>
        </p:nvSpPr>
        <p:spPr/>
        <p:txBody>
          <a:bodyPr/>
          <a:lstStyle/>
          <a:p>
            <a:fld id="{5418502C-C02A-4D34-B8C6-BEE89AFDB289}" type="datetimeFigureOut">
              <a:rPr lang="en-US" smtClean="0"/>
              <a:t>5/28/2020</a:t>
            </a:fld>
            <a:endParaRPr lang="en-US"/>
          </a:p>
        </p:txBody>
      </p:sp>
      <p:sp>
        <p:nvSpPr>
          <p:cNvPr id="3" name="Footer Placeholder 2">
            <a:extLst>
              <a:ext uri="{FF2B5EF4-FFF2-40B4-BE49-F238E27FC236}">
                <a16:creationId xmlns:a16="http://schemas.microsoft.com/office/drawing/2014/main" id="{81709B56-D4A6-4796-AF64-9022638F71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B5B14E-D468-47B2-8EC7-83E26BAEFFA8}"/>
              </a:ext>
            </a:extLst>
          </p:cNvPr>
          <p:cNvSpPr>
            <a:spLocks noGrp="1"/>
          </p:cNvSpPr>
          <p:nvPr>
            <p:ph type="sldNum" sz="quarter" idx="12"/>
          </p:nvPr>
        </p:nvSpPr>
        <p:spPr/>
        <p:txBody>
          <a:bodyPr/>
          <a:lstStyle/>
          <a:p>
            <a:fld id="{7964B2FA-CB4D-4977-A1A2-6D82C7198085}" type="slidenum">
              <a:rPr lang="en-US" smtClean="0"/>
              <a:t>‹#›</a:t>
            </a:fld>
            <a:endParaRPr lang="en-US"/>
          </a:p>
        </p:txBody>
      </p:sp>
    </p:spTree>
    <p:extLst>
      <p:ext uri="{BB962C8B-B14F-4D97-AF65-F5344CB8AC3E}">
        <p14:creationId xmlns:p14="http://schemas.microsoft.com/office/powerpoint/2010/main" val="2711277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32235-FCAE-4A69-8649-7B2C1DF644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FCDD44-EE01-4631-8A3F-DEF506078A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58D880-6E04-4E65-9040-C07F574493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276D29-2AF3-4A68-99A6-6CFA29262219}"/>
              </a:ext>
            </a:extLst>
          </p:cNvPr>
          <p:cNvSpPr>
            <a:spLocks noGrp="1"/>
          </p:cNvSpPr>
          <p:nvPr>
            <p:ph type="dt" sz="half" idx="10"/>
          </p:nvPr>
        </p:nvSpPr>
        <p:spPr/>
        <p:txBody>
          <a:bodyPr/>
          <a:lstStyle/>
          <a:p>
            <a:fld id="{5418502C-C02A-4D34-B8C6-BEE89AFDB289}" type="datetimeFigureOut">
              <a:rPr lang="en-US" smtClean="0"/>
              <a:t>5/28/2020</a:t>
            </a:fld>
            <a:endParaRPr lang="en-US"/>
          </a:p>
        </p:txBody>
      </p:sp>
      <p:sp>
        <p:nvSpPr>
          <p:cNvPr id="6" name="Footer Placeholder 5">
            <a:extLst>
              <a:ext uri="{FF2B5EF4-FFF2-40B4-BE49-F238E27FC236}">
                <a16:creationId xmlns:a16="http://schemas.microsoft.com/office/drawing/2014/main" id="{F162487A-1F10-4688-9248-2DBBE6A663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C98138-CBDE-4B43-ADE3-7E35225E7F54}"/>
              </a:ext>
            </a:extLst>
          </p:cNvPr>
          <p:cNvSpPr>
            <a:spLocks noGrp="1"/>
          </p:cNvSpPr>
          <p:nvPr>
            <p:ph type="sldNum" sz="quarter" idx="12"/>
          </p:nvPr>
        </p:nvSpPr>
        <p:spPr/>
        <p:txBody>
          <a:bodyPr/>
          <a:lstStyle/>
          <a:p>
            <a:fld id="{7964B2FA-CB4D-4977-A1A2-6D82C7198085}" type="slidenum">
              <a:rPr lang="en-US" smtClean="0"/>
              <a:t>‹#›</a:t>
            </a:fld>
            <a:endParaRPr lang="en-US"/>
          </a:p>
        </p:txBody>
      </p:sp>
    </p:spTree>
    <p:extLst>
      <p:ext uri="{BB962C8B-B14F-4D97-AF65-F5344CB8AC3E}">
        <p14:creationId xmlns:p14="http://schemas.microsoft.com/office/powerpoint/2010/main" val="82524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55FE2-DF9C-4B28-9650-7B744323C3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ED94F7-FC81-45D4-ADD6-001C4FA644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96D964-D8F1-4BFD-A66D-5C8FF58A82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998342-5EA5-456B-A28A-BA4F40A80438}"/>
              </a:ext>
            </a:extLst>
          </p:cNvPr>
          <p:cNvSpPr>
            <a:spLocks noGrp="1"/>
          </p:cNvSpPr>
          <p:nvPr>
            <p:ph type="dt" sz="half" idx="10"/>
          </p:nvPr>
        </p:nvSpPr>
        <p:spPr/>
        <p:txBody>
          <a:bodyPr/>
          <a:lstStyle/>
          <a:p>
            <a:fld id="{5418502C-C02A-4D34-B8C6-BEE89AFDB289}" type="datetimeFigureOut">
              <a:rPr lang="en-US" smtClean="0"/>
              <a:t>5/28/2020</a:t>
            </a:fld>
            <a:endParaRPr lang="en-US"/>
          </a:p>
        </p:txBody>
      </p:sp>
      <p:sp>
        <p:nvSpPr>
          <p:cNvPr id="6" name="Footer Placeholder 5">
            <a:extLst>
              <a:ext uri="{FF2B5EF4-FFF2-40B4-BE49-F238E27FC236}">
                <a16:creationId xmlns:a16="http://schemas.microsoft.com/office/drawing/2014/main" id="{1B623E05-270D-4833-A1DB-EF2AE05AA7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9C082B-49F9-4F02-A24D-7C2FE812E1B7}"/>
              </a:ext>
            </a:extLst>
          </p:cNvPr>
          <p:cNvSpPr>
            <a:spLocks noGrp="1"/>
          </p:cNvSpPr>
          <p:nvPr>
            <p:ph type="sldNum" sz="quarter" idx="12"/>
          </p:nvPr>
        </p:nvSpPr>
        <p:spPr/>
        <p:txBody>
          <a:bodyPr/>
          <a:lstStyle/>
          <a:p>
            <a:fld id="{7964B2FA-CB4D-4977-A1A2-6D82C7198085}" type="slidenum">
              <a:rPr lang="en-US" smtClean="0"/>
              <a:t>‹#›</a:t>
            </a:fld>
            <a:endParaRPr lang="en-US"/>
          </a:p>
        </p:txBody>
      </p:sp>
    </p:spTree>
    <p:extLst>
      <p:ext uri="{BB962C8B-B14F-4D97-AF65-F5344CB8AC3E}">
        <p14:creationId xmlns:p14="http://schemas.microsoft.com/office/powerpoint/2010/main" val="249055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25367C-B550-4F94-9243-8A0C7A1755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E70043-D198-420F-8281-A32B48E70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AC7465-D452-4D72-80D3-C1C168EF8A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8502C-C02A-4D34-B8C6-BEE89AFDB289}" type="datetimeFigureOut">
              <a:rPr lang="en-US" smtClean="0"/>
              <a:t>5/28/2020</a:t>
            </a:fld>
            <a:endParaRPr lang="en-US"/>
          </a:p>
        </p:txBody>
      </p:sp>
      <p:sp>
        <p:nvSpPr>
          <p:cNvPr id="5" name="Footer Placeholder 4">
            <a:extLst>
              <a:ext uri="{FF2B5EF4-FFF2-40B4-BE49-F238E27FC236}">
                <a16:creationId xmlns:a16="http://schemas.microsoft.com/office/drawing/2014/main" id="{91173922-87B1-45C8-BDEA-F31BA88799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A39FEF-EF8C-4A31-942F-637EBD4DCC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4B2FA-CB4D-4977-A1A2-6D82C7198085}" type="slidenum">
              <a:rPr lang="en-US" smtClean="0"/>
              <a:t>‹#›</a:t>
            </a:fld>
            <a:endParaRPr lang="en-US"/>
          </a:p>
        </p:txBody>
      </p:sp>
    </p:spTree>
    <p:extLst>
      <p:ext uri="{BB962C8B-B14F-4D97-AF65-F5344CB8AC3E}">
        <p14:creationId xmlns:p14="http://schemas.microsoft.com/office/powerpoint/2010/main" val="2223144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diapharma.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mailto:info@diapharma.co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4094" y="851517"/>
            <a:ext cx="5485141" cy="2991416"/>
          </a:xfrm>
        </p:spPr>
        <p:txBody>
          <a:bodyPr anchor="b">
            <a:normAutofit fontScale="90000"/>
          </a:bodyPr>
          <a:lstStyle/>
          <a:p>
            <a:pPr algn="l"/>
            <a:r>
              <a:rPr lang="en-US" dirty="0"/>
              <a:t>Global Coagulation </a:t>
            </a:r>
            <a:r>
              <a:rPr lang="en-US"/>
              <a:t>and Thrombin </a:t>
            </a:r>
            <a:r>
              <a:rPr lang="en-US" dirty="0"/>
              <a:t>Generation Assays</a:t>
            </a:r>
          </a:p>
        </p:txBody>
      </p:sp>
      <p:sp>
        <p:nvSpPr>
          <p:cNvPr id="3" name="Subtitle 2"/>
          <p:cNvSpPr>
            <a:spLocks noGrp="1"/>
          </p:cNvSpPr>
          <p:nvPr>
            <p:ph type="subTitle" idx="1"/>
          </p:nvPr>
        </p:nvSpPr>
        <p:spPr>
          <a:xfrm>
            <a:off x="1094096" y="3842932"/>
            <a:ext cx="4167115" cy="2163551"/>
          </a:xfrm>
        </p:spPr>
        <p:txBody>
          <a:bodyPr anchor="t">
            <a:normAutofit/>
          </a:bodyPr>
          <a:lstStyle/>
          <a:p>
            <a:pPr algn="l"/>
            <a:r>
              <a:rPr lang="en-US" err="1"/>
              <a:t>Diapharma</a:t>
            </a:r>
            <a:r>
              <a:rPr lang="en-US"/>
              <a:t> University</a:t>
            </a:r>
          </a:p>
          <a:p>
            <a:pPr algn="l"/>
            <a:r>
              <a:rPr lang="en-US"/>
              <a:t>M. Sobo</a:t>
            </a:r>
          </a:p>
          <a:p>
            <a:pPr algn="l"/>
            <a:r>
              <a:rPr lang="en-US">
                <a:hlinkClick r:id="rId3"/>
              </a:rPr>
              <a:t>info@diapharma.com</a:t>
            </a:r>
            <a:endParaRPr lang="en-US"/>
          </a:p>
        </p:txBody>
      </p:sp>
      <p:sp>
        <p:nvSpPr>
          <p:cNvPr id="7" name="Freeform: Shape 10">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29359" y="2027163"/>
            <a:ext cx="3415694" cy="3415694"/>
          </a:xfrm>
          <a:prstGeom prst="rect">
            <a:avLst/>
          </a:prstGeom>
        </p:spPr>
      </p:pic>
      <p:sp>
        <p:nvSpPr>
          <p:cNvPr id="5" name="TextBox 4">
            <a:extLst>
              <a:ext uri="{FF2B5EF4-FFF2-40B4-BE49-F238E27FC236}">
                <a16:creationId xmlns:a16="http://schemas.microsoft.com/office/drawing/2014/main" id="{FA951FED-F5D0-4393-8837-3E0F0C7E4249}"/>
              </a:ext>
            </a:extLst>
          </p:cNvPr>
          <p:cNvSpPr txBox="1"/>
          <p:nvPr/>
        </p:nvSpPr>
        <p:spPr>
          <a:xfrm>
            <a:off x="152400" y="6449786"/>
            <a:ext cx="1271502" cy="246221"/>
          </a:xfrm>
          <a:prstGeom prst="rect">
            <a:avLst/>
          </a:prstGeom>
          <a:noFill/>
        </p:spPr>
        <p:txBody>
          <a:bodyPr wrap="none" rtlCol="0">
            <a:spAutoFit/>
          </a:bodyPr>
          <a:lstStyle/>
          <a:p>
            <a:r>
              <a:rPr lang="en-US" sz="1000" dirty="0"/>
              <a:t>ML-00-00633_Rev01</a:t>
            </a:r>
          </a:p>
        </p:txBody>
      </p:sp>
    </p:spTree>
    <p:extLst>
      <p:ext uri="{BB962C8B-B14F-4D97-AF65-F5344CB8AC3E}">
        <p14:creationId xmlns:p14="http://schemas.microsoft.com/office/powerpoint/2010/main" val="1265936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Parallelogram 35">
            <a:extLst>
              <a:ext uri="{FF2B5EF4-FFF2-40B4-BE49-F238E27FC236}">
                <a16:creationId xmlns:a16="http://schemas.microsoft.com/office/drawing/2014/main" id="{959CE49C-AE08-41DF-B004-89F11E9A3B3E}"/>
              </a:ext>
            </a:extLst>
          </p:cNvPr>
          <p:cNvSpPr/>
          <p:nvPr/>
        </p:nvSpPr>
        <p:spPr>
          <a:xfrm rot="15429615">
            <a:off x="3783261" y="3557915"/>
            <a:ext cx="3389499" cy="3455471"/>
          </a:xfrm>
          <a:prstGeom prst="parallelogram">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arallelogram 34">
            <a:extLst>
              <a:ext uri="{FF2B5EF4-FFF2-40B4-BE49-F238E27FC236}">
                <a16:creationId xmlns:a16="http://schemas.microsoft.com/office/drawing/2014/main" id="{443DA5E3-EECA-41B8-A947-76D093F08421}"/>
              </a:ext>
            </a:extLst>
          </p:cNvPr>
          <p:cNvSpPr/>
          <p:nvPr/>
        </p:nvSpPr>
        <p:spPr>
          <a:xfrm rot="3480816">
            <a:off x="969703" y="1863641"/>
            <a:ext cx="3650777" cy="2538538"/>
          </a:xfrm>
          <a:prstGeom prst="parallelogram">
            <a:avLst>
              <a:gd name="adj" fmla="val 63801"/>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Parallelogram 33">
            <a:extLst>
              <a:ext uri="{FF2B5EF4-FFF2-40B4-BE49-F238E27FC236}">
                <a16:creationId xmlns:a16="http://schemas.microsoft.com/office/drawing/2014/main" id="{AC9C0130-D6BE-44F1-8BD6-F502F8C005F2}"/>
              </a:ext>
            </a:extLst>
          </p:cNvPr>
          <p:cNvSpPr/>
          <p:nvPr/>
        </p:nvSpPr>
        <p:spPr>
          <a:xfrm>
            <a:off x="4850165" y="461751"/>
            <a:ext cx="5936115" cy="3609832"/>
          </a:xfrm>
          <a:prstGeom prst="parallelogram">
            <a:avLst>
              <a:gd name="adj" fmla="val 4355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Curved Down 2">
            <a:extLst>
              <a:ext uri="{FF2B5EF4-FFF2-40B4-BE49-F238E27FC236}">
                <a16:creationId xmlns:a16="http://schemas.microsoft.com/office/drawing/2014/main" id="{41FDE9F0-7854-4B6D-AD49-1E508E3C8B44}"/>
              </a:ext>
            </a:extLst>
          </p:cNvPr>
          <p:cNvSpPr/>
          <p:nvPr/>
        </p:nvSpPr>
        <p:spPr>
          <a:xfrm>
            <a:off x="5522793" y="5823045"/>
            <a:ext cx="1528550" cy="345743"/>
          </a:xfrm>
          <a:prstGeom prst="curved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97823247-F5DC-48B8-B31B-D83002183890}"/>
              </a:ext>
            </a:extLst>
          </p:cNvPr>
          <p:cNvSpPr txBox="1"/>
          <p:nvPr/>
        </p:nvSpPr>
        <p:spPr>
          <a:xfrm flipH="1">
            <a:off x="4985981" y="6237026"/>
            <a:ext cx="1205553" cy="369332"/>
          </a:xfrm>
          <a:prstGeom prst="rect">
            <a:avLst/>
          </a:prstGeom>
          <a:noFill/>
        </p:spPr>
        <p:txBody>
          <a:bodyPr wrap="square" rtlCol="0">
            <a:spAutoFit/>
          </a:bodyPr>
          <a:lstStyle/>
          <a:p>
            <a:r>
              <a:rPr lang="en-US" dirty="0"/>
              <a:t>Fibrinogen</a:t>
            </a:r>
          </a:p>
        </p:txBody>
      </p:sp>
      <p:sp>
        <p:nvSpPr>
          <p:cNvPr id="5" name="TextBox 4">
            <a:extLst>
              <a:ext uri="{FF2B5EF4-FFF2-40B4-BE49-F238E27FC236}">
                <a16:creationId xmlns:a16="http://schemas.microsoft.com/office/drawing/2014/main" id="{4A47F394-8B7B-4E99-9A90-A303553E8C82}"/>
              </a:ext>
            </a:extLst>
          </p:cNvPr>
          <p:cNvSpPr txBox="1"/>
          <p:nvPr/>
        </p:nvSpPr>
        <p:spPr>
          <a:xfrm>
            <a:off x="6628262" y="6237026"/>
            <a:ext cx="720069" cy="369332"/>
          </a:xfrm>
          <a:prstGeom prst="rect">
            <a:avLst/>
          </a:prstGeom>
          <a:noFill/>
        </p:spPr>
        <p:txBody>
          <a:bodyPr wrap="none" rtlCol="0">
            <a:spAutoFit/>
          </a:bodyPr>
          <a:lstStyle/>
          <a:p>
            <a:r>
              <a:rPr lang="en-US" dirty="0"/>
              <a:t>Fibrin</a:t>
            </a:r>
          </a:p>
        </p:txBody>
      </p:sp>
      <p:sp>
        <p:nvSpPr>
          <p:cNvPr id="6" name="Arrow: Curved Down 5">
            <a:extLst>
              <a:ext uri="{FF2B5EF4-FFF2-40B4-BE49-F238E27FC236}">
                <a16:creationId xmlns:a16="http://schemas.microsoft.com/office/drawing/2014/main" id="{31198467-1E75-4E79-97E9-006A33F1ABDC}"/>
              </a:ext>
            </a:extLst>
          </p:cNvPr>
          <p:cNvSpPr/>
          <p:nvPr/>
        </p:nvSpPr>
        <p:spPr>
          <a:xfrm>
            <a:off x="4758518" y="4947314"/>
            <a:ext cx="1528550" cy="345743"/>
          </a:xfrm>
          <a:prstGeom prst="curved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E5807CE1-2B6D-4CF4-891C-3BA7D0562C9B}"/>
              </a:ext>
            </a:extLst>
          </p:cNvPr>
          <p:cNvSpPr txBox="1"/>
          <p:nvPr/>
        </p:nvSpPr>
        <p:spPr>
          <a:xfrm flipH="1">
            <a:off x="4039736" y="5384884"/>
            <a:ext cx="1483057" cy="369332"/>
          </a:xfrm>
          <a:prstGeom prst="rect">
            <a:avLst/>
          </a:prstGeom>
          <a:noFill/>
        </p:spPr>
        <p:txBody>
          <a:bodyPr wrap="square" rtlCol="0">
            <a:spAutoFit/>
          </a:bodyPr>
          <a:lstStyle/>
          <a:p>
            <a:r>
              <a:rPr lang="en-US" dirty="0"/>
              <a:t>Prothrombin</a:t>
            </a:r>
          </a:p>
        </p:txBody>
      </p:sp>
      <p:sp>
        <p:nvSpPr>
          <p:cNvPr id="8" name="TextBox 7">
            <a:extLst>
              <a:ext uri="{FF2B5EF4-FFF2-40B4-BE49-F238E27FC236}">
                <a16:creationId xmlns:a16="http://schemas.microsoft.com/office/drawing/2014/main" id="{641E8195-66AE-42D1-A636-4D02368ACAFC}"/>
              </a:ext>
            </a:extLst>
          </p:cNvPr>
          <p:cNvSpPr txBox="1"/>
          <p:nvPr/>
        </p:nvSpPr>
        <p:spPr>
          <a:xfrm>
            <a:off x="5863987" y="5361295"/>
            <a:ext cx="1097865" cy="369332"/>
          </a:xfrm>
          <a:prstGeom prst="rect">
            <a:avLst/>
          </a:prstGeom>
          <a:noFill/>
        </p:spPr>
        <p:txBody>
          <a:bodyPr wrap="none" rtlCol="0">
            <a:spAutoFit/>
          </a:bodyPr>
          <a:lstStyle/>
          <a:p>
            <a:r>
              <a:rPr lang="en-US" dirty="0"/>
              <a:t>Thrombin</a:t>
            </a:r>
          </a:p>
        </p:txBody>
      </p:sp>
      <p:sp>
        <p:nvSpPr>
          <p:cNvPr id="9" name="Arrow: Curved Down 8">
            <a:extLst>
              <a:ext uri="{FF2B5EF4-FFF2-40B4-BE49-F238E27FC236}">
                <a16:creationId xmlns:a16="http://schemas.microsoft.com/office/drawing/2014/main" id="{0B322A06-F3BA-4C4D-A8E4-C72FA8508E53}"/>
              </a:ext>
            </a:extLst>
          </p:cNvPr>
          <p:cNvSpPr/>
          <p:nvPr/>
        </p:nvSpPr>
        <p:spPr>
          <a:xfrm>
            <a:off x="3955576" y="4071583"/>
            <a:ext cx="1528550" cy="345743"/>
          </a:xfrm>
          <a:prstGeom prst="curved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a:extLst>
              <a:ext uri="{FF2B5EF4-FFF2-40B4-BE49-F238E27FC236}">
                <a16:creationId xmlns:a16="http://schemas.microsoft.com/office/drawing/2014/main" id="{6235457E-E913-4133-9434-5E3924B27B79}"/>
              </a:ext>
            </a:extLst>
          </p:cNvPr>
          <p:cNvSpPr txBox="1"/>
          <p:nvPr/>
        </p:nvSpPr>
        <p:spPr>
          <a:xfrm flipH="1">
            <a:off x="3468803" y="4485564"/>
            <a:ext cx="1205553" cy="369332"/>
          </a:xfrm>
          <a:prstGeom prst="rect">
            <a:avLst/>
          </a:prstGeom>
          <a:noFill/>
        </p:spPr>
        <p:txBody>
          <a:bodyPr wrap="square" rtlCol="0">
            <a:spAutoFit/>
          </a:bodyPr>
          <a:lstStyle/>
          <a:p>
            <a:r>
              <a:rPr lang="en-US" dirty="0"/>
              <a:t>Factor X</a:t>
            </a:r>
          </a:p>
        </p:txBody>
      </p:sp>
      <p:sp>
        <p:nvSpPr>
          <p:cNvPr id="11" name="TextBox 10">
            <a:extLst>
              <a:ext uri="{FF2B5EF4-FFF2-40B4-BE49-F238E27FC236}">
                <a16:creationId xmlns:a16="http://schemas.microsoft.com/office/drawing/2014/main" id="{23B1F2B1-FE9F-4B71-98A9-486B50B85E6C}"/>
              </a:ext>
            </a:extLst>
          </p:cNvPr>
          <p:cNvSpPr txBox="1"/>
          <p:nvPr/>
        </p:nvSpPr>
        <p:spPr>
          <a:xfrm>
            <a:off x="5061045" y="4485564"/>
            <a:ext cx="2141035" cy="369332"/>
          </a:xfrm>
          <a:prstGeom prst="rect">
            <a:avLst/>
          </a:prstGeom>
          <a:noFill/>
        </p:spPr>
        <p:txBody>
          <a:bodyPr wrap="none" rtlCol="0">
            <a:spAutoFit/>
          </a:bodyPr>
          <a:lstStyle/>
          <a:p>
            <a:r>
              <a:rPr lang="en-US" dirty="0"/>
              <a:t>Factor </a:t>
            </a:r>
            <a:r>
              <a:rPr lang="en-US" dirty="0" err="1"/>
              <a:t>Xa</a:t>
            </a:r>
            <a:r>
              <a:rPr lang="en-US" dirty="0"/>
              <a:t> + Factor </a:t>
            </a:r>
            <a:r>
              <a:rPr lang="en-US" dirty="0" err="1"/>
              <a:t>Va</a:t>
            </a:r>
            <a:endParaRPr lang="en-US" dirty="0"/>
          </a:p>
        </p:txBody>
      </p:sp>
      <p:sp>
        <p:nvSpPr>
          <p:cNvPr id="12" name="Arrow: Curved Down 11">
            <a:extLst>
              <a:ext uri="{FF2B5EF4-FFF2-40B4-BE49-F238E27FC236}">
                <a16:creationId xmlns:a16="http://schemas.microsoft.com/office/drawing/2014/main" id="{67E8F062-AC21-42E4-9779-966519F147DC}"/>
              </a:ext>
            </a:extLst>
          </p:cNvPr>
          <p:cNvSpPr/>
          <p:nvPr/>
        </p:nvSpPr>
        <p:spPr>
          <a:xfrm>
            <a:off x="2786417" y="3288270"/>
            <a:ext cx="1528550" cy="345743"/>
          </a:xfrm>
          <a:prstGeom prst="curved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a:extLst>
              <a:ext uri="{FF2B5EF4-FFF2-40B4-BE49-F238E27FC236}">
                <a16:creationId xmlns:a16="http://schemas.microsoft.com/office/drawing/2014/main" id="{4EC28D25-33E7-4B6B-B392-2374898A5BD5}"/>
              </a:ext>
            </a:extLst>
          </p:cNvPr>
          <p:cNvSpPr txBox="1"/>
          <p:nvPr/>
        </p:nvSpPr>
        <p:spPr>
          <a:xfrm flipH="1">
            <a:off x="2249605" y="3702251"/>
            <a:ext cx="1205553" cy="369332"/>
          </a:xfrm>
          <a:prstGeom prst="rect">
            <a:avLst/>
          </a:prstGeom>
          <a:noFill/>
        </p:spPr>
        <p:txBody>
          <a:bodyPr wrap="square" rtlCol="0">
            <a:spAutoFit/>
          </a:bodyPr>
          <a:lstStyle/>
          <a:p>
            <a:r>
              <a:rPr lang="en-US" dirty="0"/>
              <a:t>Factor VII</a:t>
            </a:r>
          </a:p>
        </p:txBody>
      </p:sp>
      <p:sp>
        <p:nvSpPr>
          <p:cNvPr id="14" name="TextBox 13">
            <a:extLst>
              <a:ext uri="{FF2B5EF4-FFF2-40B4-BE49-F238E27FC236}">
                <a16:creationId xmlns:a16="http://schemas.microsoft.com/office/drawing/2014/main" id="{B644B16C-4AEF-48D8-98CC-7D11617613AD}"/>
              </a:ext>
            </a:extLst>
          </p:cNvPr>
          <p:cNvSpPr txBox="1"/>
          <p:nvPr/>
        </p:nvSpPr>
        <p:spPr>
          <a:xfrm>
            <a:off x="3352900" y="3690456"/>
            <a:ext cx="1460208" cy="369332"/>
          </a:xfrm>
          <a:prstGeom prst="rect">
            <a:avLst/>
          </a:prstGeom>
          <a:noFill/>
        </p:spPr>
        <p:txBody>
          <a:bodyPr wrap="none" rtlCol="0">
            <a:spAutoFit/>
          </a:bodyPr>
          <a:lstStyle/>
          <a:p>
            <a:r>
              <a:rPr lang="en-US" dirty="0"/>
              <a:t>Factor </a:t>
            </a:r>
            <a:r>
              <a:rPr lang="en-US" dirty="0" err="1"/>
              <a:t>VIIa:TF</a:t>
            </a:r>
            <a:endParaRPr lang="en-US" dirty="0"/>
          </a:p>
        </p:txBody>
      </p:sp>
      <p:sp>
        <p:nvSpPr>
          <p:cNvPr id="15" name="Arrow: Curved Down 14">
            <a:extLst>
              <a:ext uri="{FF2B5EF4-FFF2-40B4-BE49-F238E27FC236}">
                <a16:creationId xmlns:a16="http://schemas.microsoft.com/office/drawing/2014/main" id="{8963BB36-59F7-4506-95EA-69A6CE2C3106}"/>
              </a:ext>
            </a:extLst>
          </p:cNvPr>
          <p:cNvSpPr/>
          <p:nvPr/>
        </p:nvSpPr>
        <p:spPr>
          <a:xfrm>
            <a:off x="1805396" y="2498514"/>
            <a:ext cx="1528550" cy="345743"/>
          </a:xfrm>
          <a:prstGeom prst="curved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a:extLst>
              <a:ext uri="{FF2B5EF4-FFF2-40B4-BE49-F238E27FC236}">
                <a16:creationId xmlns:a16="http://schemas.microsoft.com/office/drawing/2014/main" id="{33732907-FA68-4024-B030-C1A48877F978}"/>
              </a:ext>
            </a:extLst>
          </p:cNvPr>
          <p:cNvSpPr txBox="1"/>
          <p:nvPr/>
        </p:nvSpPr>
        <p:spPr>
          <a:xfrm flipH="1">
            <a:off x="1268584" y="2912495"/>
            <a:ext cx="1205553" cy="369332"/>
          </a:xfrm>
          <a:prstGeom prst="rect">
            <a:avLst/>
          </a:prstGeom>
          <a:noFill/>
        </p:spPr>
        <p:txBody>
          <a:bodyPr wrap="square" rtlCol="0">
            <a:spAutoFit/>
          </a:bodyPr>
          <a:lstStyle/>
          <a:p>
            <a:r>
              <a:rPr lang="en-US" dirty="0"/>
              <a:t>Wound</a:t>
            </a:r>
          </a:p>
        </p:txBody>
      </p:sp>
      <p:sp>
        <p:nvSpPr>
          <p:cNvPr id="17" name="TextBox 16">
            <a:extLst>
              <a:ext uri="{FF2B5EF4-FFF2-40B4-BE49-F238E27FC236}">
                <a16:creationId xmlns:a16="http://schemas.microsoft.com/office/drawing/2014/main" id="{0C40D78C-8F0B-4D19-9315-91FD65691FBE}"/>
              </a:ext>
            </a:extLst>
          </p:cNvPr>
          <p:cNvSpPr txBox="1"/>
          <p:nvPr/>
        </p:nvSpPr>
        <p:spPr>
          <a:xfrm>
            <a:off x="2910865" y="2912495"/>
            <a:ext cx="1404102" cy="369332"/>
          </a:xfrm>
          <a:prstGeom prst="rect">
            <a:avLst/>
          </a:prstGeom>
          <a:noFill/>
        </p:spPr>
        <p:txBody>
          <a:bodyPr wrap="none" rtlCol="0">
            <a:spAutoFit/>
          </a:bodyPr>
          <a:lstStyle/>
          <a:p>
            <a:r>
              <a:rPr lang="en-US" dirty="0"/>
              <a:t>Tissue Factor</a:t>
            </a:r>
          </a:p>
        </p:txBody>
      </p:sp>
      <p:sp>
        <p:nvSpPr>
          <p:cNvPr id="19" name="TextBox 18">
            <a:extLst>
              <a:ext uri="{FF2B5EF4-FFF2-40B4-BE49-F238E27FC236}">
                <a16:creationId xmlns:a16="http://schemas.microsoft.com/office/drawing/2014/main" id="{8FD57A14-4F0C-4A56-B9E9-D80BF079BCB8}"/>
              </a:ext>
            </a:extLst>
          </p:cNvPr>
          <p:cNvSpPr txBox="1"/>
          <p:nvPr/>
        </p:nvSpPr>
        <p:spPr>
          <a:xfrm flipH="1">
            <a:off x="5017823" y="3517415"/>
            <a:ext cx="1765113" cy="646331"/>
          </a:xfrm>
          <a:prstGeom prst="rect">
            <a:avLst/>
          </a:prstGeom>
          <a:noFill/>
        </p:spPr>
        <p:txBody>
          <a:bodyPr wrap="square" rtlCol="0">
            <a:spAutoFit/>
          </a:bodyPr>
          <a:lstStyle/>
          <a:p>
            <a:r>
              <a:rPr lang="en-US" dirty="0"/>
              <a:t>Factor </a:t>
            </a:r>
            <a:r>
              <a:rPr lang="en-US" dirty="0" err="1"/>
              <a:t>IXa</a:t>
            </a:r>
            <a:r>
              <a:rPr lang="en-US" dirty="0"/>
              <a:t> + Factor </a:t>
            </a:r>
            <a:r>
              <a:rPr lang="en-US" dirty="0" err="1"/>
              <a:t>VIIIa</a:t>
            </a:r>
            <a:endParaRPr lang="en-US" dirty="0"/>
          </a:p>
        </p:txBody>
      </p:sp>
      <p:sp>
        <p:nvSpPr>
          <p:cNvPr id="20" name="TextBox 19">
            <a:extLst>
              <a:ext uri="{FF2B5EF4-FFF2-40B4-BE49-F238E27FC236}">
                <a16:creationId xmlns:a16="http://schemas.microsoft.com/office/drawing/2014/main" id="{226B7AD5-A6DC-4656-95D6-829E0349BE7E}"/>
              </a:ext>
            </a:extLst>
          </p:cNvPr>
          <p:cNvSpPr txBox="1"/>
          <p:nvPr/>
        </p:nvSpPr>
        <p:spPr>
          <a:xfrm>
            <a:off x="6660106" y="3517415"/>
            <a:ext cx="1000146" cy="369332"/>
          </a:xfrm>
          <a:prstGeom prst="rect">
            <a:avLst/>
          </a:prstGeom>
          <a:noFill/>
        </p:spPr>
        <p:txBody>
          <a:bodyPr wrap="none" rtlCol="0">
            <a:spAutoFit/>
          </a:bodyPr>
          <a:lstStyle/>
          <a:p>
            <a:r>
              <a:rPr lang="en-US" dirty="0"/>
              <a:t>Factor IX</a:t>
            </a:r>
          </a:p>
        </p:txBody>
      </p:sp>
      <p:sp>
        <p:nvSpPr>
          <p:cNvPr id="21" name="Arrow: Curved Up 20">
            <a:extLst>
              <a:ext uri="{FF2B5EF4-FFF2-40B4-BE49-F238E27FC236}">
                <a16:creationId xmlns:a16="http://schemas.microsoft.com/office/drawing/2014/main" id="{5ACC576B-8911-4521-94D7-CE97E79D724C}"/>
              </a:ext>
            </a:extLst>
          </p:cNvPr>
          <p:cNvSpPr/>
          <p:nvPr/>
        </p:nvSpPr>
        <p:spPr>
          <a:xfrm rot="10800000">
            <a:off x="5484125" y="3051838"/>
            <a:ext cx="1562973" cy="401308"/>
          </a:xfrm>
          <a:prstGeom prst="curved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TextBox 27">
            <a:extLst>
              <a:ext uri="{FF2B5EF4-FFF2-40B4-BE49-F238E27FC236}">
                <a16:creationId xmlns:a16="http://schemas.microsoft.com/office/drawing/2014/main" id="{3DE41C88-89CF-441E-AB88-5477C1B6042A}"/>
              </a:ext>
            </a:extLst>
          </p:cNvPr>
          <p:cNvSpPr txBox="1"/>
          <p:nvPr/>
        </p:nvSpPr>
        <p:spPr>
          <a:xfrm flipH="1">
            <a:off x="5878620" y="2708262"/>
            <a:ext cx="1562972" cy="369332"/>
          </a:xfrm>
          <a:prstGeom prst="rect">
            <a:avLst/>
          </a:prstGeom>
          <a:noFill/>
        </p:spPr>
        <p:txBody>
          <a:bodyPr wrap="square" rtlCol="0">
            <a:spAutoFit/>
          </a:bodyPr>
          <a:lstStyle/>
          <a:p>
            <a:r>
              <a:rPr lang="en-US" dirty="0"/>
              <a:t>Factor </a:t>
            </a:r>
            <a:r>
              <a:rPr lang="en-US" dirty="0" err="1"/>
              <a:t>XIa</a:t>
            </a:r>
            <a:endParaRPr lang="en-US" dirty="0"/>
          </a:p>
        </p:txBody>
      </p:sp>
      <p:sp>
        <p:nvSpPr>
          <p:cNvPr id="29" name="TextBox 28">
            <a:extLst>
              <a:ext uri="{FF2B5EF4-FFF2-40B4-BE49-F238E27FC236}">
                <a16:creationId xmlns:a16="http://schemas.microsoft.com/office/drawing/2014/main" id="{695A4DB7-EEE2-4214-B0F2-B9E7205604B7}"/>
              </a:ext>
            </a:extLst>
          </p:cNvPr>
          <p:cNvSpPr txBox="1"/>
          <p:nvPr/>
        </p:nvSpPr>
        <p:spPr>
          <a:xfrm>
            <a:off x="7520902" y="2708262"/>
            <a:ext cx="1000146" cy="369332"/>
          </a:xfrm>
          <a:prstGeom prst="rect">
            <a:avLst/>
          </a:prstGeom>
          <a:noFill/>
        </p:spPr>
        <p:txBody>
          <a:bodyPr wrap="none" rtlCol="0">
            <a:spAutoFit/>
          </a:bodyPr>
          <a:lstStyle/>
          <a:p>
            <a:r>
              <a:rPr lang="en-US" dirty="0"/>
              <a:t>Factor XI</a:t>
            </a:r>
          </a:p>
        </p:txBody>
      </p:sp>
      <p:sp>
        <p:nvSpPr>
          <p:cNvPr id="30" name="Arrow: Curved Up 29">
            <a:extLst>
              <a:ext uri="{FF2B5EF4-FFF2-40B4-BE49-F238E27FC236}">
                <a16:creationId xmlns:a16="http://schemas.microsoft.com/office/drawing/2014/main" id="{3317243F-3BEE-4DA2-BA35-BFD7067EBC7B}"/>
              </a:ext>
            </a:extLst>
          </p:cNvPr>
          <p:cNvSpPr/>
          <p:nvPr/>
        </p:nvSpPr>
        <p:spPr>
          <a:xfrm rot="10800000">
            <a:off x="6344921" y="2242685"/>
            <a:ext cx="1562973" cy="401308"/>
          </a:xfrm>
          <a:prstGeom prst="curved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TextBox 30">
            <a:extLst>
              <a:ext uri="{FF2B5EF4-FFF2-40B4-BE49-F238E27FC236}">
                <a16:creationId xmlns:a16="http://schemas.microsoft.com/office/drawing/2014/main" id="{48D11A24-63DA-4120-B4EB-4A4D2BE40C34}"/>
              </a:ext>
            </a:extLst>
          </p:cNvPr>
          <p:cNvSpPr txBox="1"/>
          <p:nvPr/>
        </p:nvSpPr>
        <p:spPr>
          <a:xfrm flipH="1">
            <a:off x="6739416" y="1834753"/>
            <a:ext cx="1562972" cy="369332"/>
          </a:xfrm>
          <a:prstGeom prst="rect">
            <a:avLst/>
          </a:prstGeom>
          <a:noFill/>
        </p:spPr>
        <p:txBody>
          <a:bodyPr wrap="square" rtlCol="0">
            <a:spAutoFit/>
          </a:bodyPr>
          <a:lstStyle/>
          <a:p>
            <a:r>
              <a:rPr lang="en-US" dirty="0"/>
              <a:t>Factor </a:t>
            </a:r>
            <a:r>
              <a:rPr lang="en-US" dirty="0" err="1"/>
              <a:t>XIIa</a:t>
            </a:r>
            <a:endParaRPr lang="en-US" dirty="0"/>
          </a:p>
        </p:txBody>
      </p:sp>
      <p:sp>
        <p:nvSpPr>
          <p:cNvPr id="32" name="TextBox 31">
            <a:extLst>
              <a:ext uri="{FF2B5EF4-FFF2-40B4-BE49-F238E27FC236}">
                <a16:creationId xmlns:a16="http://schemas.microsoft.com/office/drawing/2014/main" id="{FA1E466C-0C9A-4B4B-934D-43DBA29086C0}"/>
              </a:ext>
            </a:extLst>
          </p:cNvPr>
          <p:cNvSpPr txBox="1"/>
          <p:nvPr/>
        </p:nvSpPr>
        <p:spPr>
          <a:xfrm>
            <a:off x="8381698" y="1834753"/>
            <a:ext cx="1057854" cy="369332"/>
          </a:xfrm>
          <a:prstGeom prst="rect">
            <a:avLst/>
          </a:prstGeom>
          <a:noFill/>
        </p:spPr>
        <p:txBody>
          <a:bodyPr wrap="none" rtlCol="0">
            <a:spAutoFit/>
          </a:bodyPr>
          <a:lstStyle/>
          <a:p>
            <a:r>
              <a:rPr lang="en-US" dirty="0"/>
              <a:t>Factor XII</a:t>
            </a:r>
          </a:p>
        </p:txBody>
      </p:sp>
      <p:sp>
        <p:nvSpPr>
          <p:cNvPr id="33" name="Arrow: Curved Up 32">
            <a:extLst>
              <a:ext uri="{FF2B5EF4-FFF2-40B4-BE49-F238E27FC236}">
                <a16:creationId xmlns:a16="http://schemas.microsoft.com/office/drawing/2014/main" id="{0F9628B2-0156-42ED-89AC-13F19EB93497}"/>
              </a:ext>
            </a:extLst>
          </p:cNvPr>
          <p:cNvSpPr/>
          <p:nvPr/>
        </p:nvSpPr>
        <p:spPr>
          <a:xfrm rot="10800000">
            <a:off x="7205717" y="1369176"/>
            <a:ext cx="1562973" cy="401308"/>
          </a:xfrm>
          <a:prstGeom prst="curved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TextBox 36">
            <a:extLst>
              <a:ext uri="{FF2B5EF4-FFF2-40B4-BE49-F238E27FC236}">
                <a16:creationId xmlns:a16="http://schemas.microsoft.com/office/drawing/2014/main" id="{8E1FE36F-C9AB-4C23-8F1A-7091858D129D}"/>
              </a:ext>
            </a:extLst>
          </p:cNvPr>
          <p:cNvSpPr txBox="1"/>
          <p:nvPr/>
        </p:nvSpPr>
        <p:spPr>
          <a:xfrm>
            <a:off x="7118914" y="92687"/>
            <a:ext cx="2593852" cy="369332"/>
          </a:xfrm>
          <a:prstGeom prst="rect">
            <a:avLst/>
          </a:prstGeom>
          <a:noFill/>
        </p:spPr>
        <p:txBody>
          <a:bodyPr wrap="none" rtlCol="0">
            <a:spAutoFit/>
          </a:bodyPr>
          <a:lstStyle/>
          <a:p>
            <a:r>
              <a:rPr lang="en-US" dirty="0"/>
              <a:t>Intrinsic/Contact Pathway</a:t>
            </a:r>
          </a:p>
        </p:txBody>
      </p:sp>
      <p:sp>
        <p:nvSpPr>
          <p:cNvPr id="38" name="TextBox 37">
            <a:extLst>
              <a:ext uri="{FF2B5EF4-FFF2-40B4-BE49-F238E27FC236}">
                <a16:creationId xmlns:a16="http://schemas.microsoft.com/office/drawing/2014/main" id="{067EBF8E-2555-40AC-BCD6-D5F471181855}"/>
              </a:ext>
            </a:extLst>
          </p:cNvPr>
          <p:cNvSpPr txBox="1"/>
          <p:nvPr/>
        </p:nvSpPr>
        <p:spPr>
          <a:xfrm>
            <a:off x="687735" y="1957540"/>
            <a:ext cx="3123740" cy="369332"/>
          </a:xfrm>
          <a:prstGeom prst="rect">
            <a:avLst/>
          </a:prstGeom>
          <a:noFill/>
        </p:spPr>
        <p:txBody>
          <a:bodyPr wrap="none" rtlCol="0">
            <a:spAutoFit/>
          </a:bodyPr>
          <a:lstStyle/>
          <a:p>
            <a:r>
              <a:rPr lang="en-US" dirty="0"/>
              <a:t>Extrinsic/Tissue Factor Pathway</a:t>
            </a:r>
          </a:p>
        </p:txBody>
      </p:sp>
      <p:sp>
        <p:nvSpPr>
          <p:cNvPr id="39" name="TextBox 38">
            <a:extLst>
              <a:ext uri="{FF2B5EF4-FFF2-40B4-BE49-F238E27FC236}">
                <a16:creationId xmlns:a16="http://schemas.microsoft.com/office/drawing/2014/main" id="{DA0342EE-78F4-4979-8FC8-2BA9F24E940D}"/>
              </a:ext>
            </a:extLst>
          </p:cNvPr>
          <p:cNvSpPr txBox="1"/>
          <p:nvPr/>
        </p:nvSpPr>
        <p:spPr>
          <a:xfrm>
            <a:off x="1805396" y="4949089"/>
            <a:ext cx="1887568" cy="369332"/>
          </a:xfrm>
          <a:prstGeom prst="rect">
            <a:avLst/>
          </a:prstGeom>
          <a:noFill/>
        </p:spPr>
        <p:txBody>
          <a:bodyPr wrap="none" rtlCol="0">
            <a:spAutoFit/>
          </a:bodyPr>
          <a:lstStyle/>
          <a:p>
            <a:r>
              <a:rPr lang="en-US" dirty="0"/>
              <a:t>Common Pathway</a:t>
            </a:r>
          </a:p>
        </p:txBody>
      </p:sp>
      <p:sp>
        <p:nvSpPr>
          <p:cNvPr id="43" name="TextBox 42">
            <a:extLst>
              <a:ext uri="{FF2B5EF4-FFF2-40B4-BE49-F238E27FC236}">
                <a16:creationId xmlns:a16="http://schemas.microsoft.com/office/drawing/2014/main" id="{4CB18F17-07D0-4B4F-8E48-E0243AFAB205}"/>
              </a:ext>
            </a:extLst>
          </p:cNvPr>
          <p:cNvSpPr txBox="1"/>
          <p:nvPr/>
        </p:nvSpPr>
        <p:spPr>
          <a:xfrm flipH="1">
            <a:off x="7202080" y="1020104"/>
            <a:ext cx="2115821" cy="369332"/>
          </a:xfrm>
          <a:prstGeom prst="rect">
            <a:avLst/>
          </a:prstGeom>
          <a:noFill/>
        </p:spPr>
        <p:txBody>
          <a:bodyPr wrap="square" rtlCol="0">
            <a:spAutoFit/>
          </a:bodyPr>
          <a:lstStyle/>
          <a:p>
            <a:r>
              <a:rPr lang="en-US" dirty="0" err="1"/>
              <a:t>HMWK+Prekallikrein</a:t>
            </a:r>
            <a:endParaRPr lang="en-US" dirty="0"/>
          </a:p>
        </p:txBody>
      </p:sp>
      <p:sp>
        <p:nvSpPr>
          <p:cNvPr id="44" name="TextBox 43">
            <a:extLst>
              <a:ext uri="{FF2B5EF4-FFF2-40B4-BE49-F238E27FC236}">
                <a16:creationId xmlns:a16="http://schemas.microsoft.com/office/drawing/2014/main" id="{A1B8C680-EB3D-497B-8E66-B26A95C8E3AA}"/>
              </a:ext>
            </a:extLst>
          </p:cNvPr>
          <p:cNvSpPr txBox="1"/>
          <p:nvPr/>
        </p:nvSpPr>
        <p:spPr>
          <a:xfrm>
            <a:off x="9397211" y="1020104"/>
            <a:ext cx="1164101" cy="646331"/>
          </a:xfrm>
          <a:prstGeom prst="rect">
            <a:avLst/>
          </a:prstGeom>
          <a:noFill/>
        </p:spPr>
        <p:txBody>
          <a:bodyPr wrap="none" rtlCol="0">
            <a:spAutoFit/>
          </a:bodyPr>
          <a:lstStyle/>
          <a:p>
            <a:r>
              <a:rPr lang="en-US" dirty="0"/>
              <a:t>Abnormal </a:t>
            </a:r>
            <a:br>
              <a:rPr lang="en-US" dirty="0"/>
            </a:br>
            <a:r>
              <a:rPr lang="en-US" dirty="0"/>
              <a:t>Surface</a:t>
            </a:r>
          </a:p>
        </p:txBody>
      </p:sp>
      <p:sp>
        <p:nvSpPr>
          <p:cNvPr id="45" name="Arrow: Curved Up 44">
            <a:extLst>
              <a:ext uri="{FF2B5EF4-FFF2-40B4-BE49-F238E27FC236}">
                <a16:creationId xmlns:a16="http://schemas.microsoft.com/office/drawing/2014/main" id="{793109B7-43E8-4AFC-9BF0-BFB4039CE035}"/>
              </a:ext>
            </a:extLst>
          </p:cNvPr>
          <p:cNvSpPr/>
          <p:nvPr/>
        </p:nvSpPr>
        <p:spPr>
          <a:xfrm rot="10800000">
            <a:off x="8221230" y="554527"/>
            <a:ext cx="1562973" cy="401308"/>
          </a:xfrm>
          <a:prstGeom prst="curved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Oval 1">
            <a:extLst>
              <a:ext uri="{FF2B5EF4-FFF2-40B4-BE49-F238E27FC236}">
                <a16:creationId xmlns:a16="http://schemas.microsoft.com/office/drawing/2014/main" id="{78734353-409E-4429-991E-6A31BB5FF7C8}"/>
              </a:ext>
            </a:extLst>
          </p:cNvPr>
          <p:cNvSpPr/>
          <p:nvPr/>
        </p:nvSpPr>
        <p:spPr>
          <a:xfrm>
            <a:off x="5769429" y="5293057"/>
            <a:ext cx="1277669" cy="48281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BB62A1F6-8CAC-4EE2-86A9-6617339FE6C3}"/>
              </a:ext>
            </a:extLst>
          </p:cNvPr>
          <p:cNvSpPr txBox="1"/>
          <p:nvPr/>
        </p:nvSpPr>
        <p:spPr>
          <a:xfrm>
            <a:off x="152400" y="6449786"/>
            <a:ext cx="1271502" cy="246221"/>
          </a:xfrm>
          <a:prstGeom prst="rect">
            <a:avLst/>
          </a:prstGeom>
          <a:noFill/>
        </p:spPr>
        <p:txBody>
          <a:bodyPr wrap="none" rtlCol="0">
            <a:spAutoFit/>
          </a:bodyPr>
          <a:lstStyle/>
          <a:p>
            <a:r>
              <a:rPr lang="en-US" sz="1000" dirty="0"/>
              <a:t>ML-00-00633_Rev01</a:t>
            </a:r>
          </a:p>
        </p:txBody>
      </p:sp>
    </p:spTree>
    <p:custDataLst>
      <p:tags r:id="rId1"/>
    </p:custDataLst>
    <p:extLst>
      <p:ext uri="{BB962C8B-B14F-4D97-AF65-F5344CB8AC3E}">
        <p14:creationId xmlns:p14="http://schemas.microsoft.com/office/powerpoint/2010/main" val="313680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5" grpId="0" animBg="1"/>
      <p:bldP spid="34"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94237-8846-407B-9CFE-723622F8AFE4}"/>
              </a:ext>
            </a:extLst>
          </p:cNvPr>
          <p:cNvSpPr>
            <a:spLocks noGrp="1"/>
          </p:cNvSpPr>
          <p:nvPr>
            <p:ph type="title"/>
          </p:nvPr>
        </p:nvSpPr>
        <p:spPr/>
        <p:txBody>
          <a:bodyPr/>
          <a:lstStyle/>
          <a:p>
            <a:r>
              <a:rPr lang="en-US" dirty="0"/>
              <a:t>Feed forward by Thrombin</a:t>
            </a:r>
          </a:p>
        </p:txBody>
      </p:sp>
      <p:sp>
        <p:nvSpPr>
          <p:cNvPr id="23" name="Arrow: Curved Down 22">
            <a:extLst>
              <a:ext uri="{FF2B5EF4-FFF2-40B4-BE49-F238E27FC236}">
                <a16:creationId xmlns:a16="http://schemas.microsoft.com/office/drawing/2014/main" id="{6C3B6E86-5714-45BA-9F02-034C61852DCD}"/>
              </a:ext>
            </a:extLst>
          </p:cNvPr>
          <p:cNvSpPr/>
          <p:nvPr/>
        </p:nvSpPr>
        <p:spPr>
          <a:xfrm>
            <a:off x="1556981" y="5537864"/>
            <a:ext cx="3750125" cy="570271"/>
          </a:xfrm>
          <a:prstGeom prst="curved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a:extLst>
              <a:ext uri="{FF2B5EF4-FFF2-40B4-BE49-F238E27FC236}">
                <a16:creationId xmlns:a16="http://schemas.microsoft.com/office/drawing/2014/main" id="{7394DCE2-0AA7-4E78-B13D-7AAAB761CA1F}"/>
              </a:ext>
            </a:extLst>
          </p:cNvPr>
          <p:cNvSpPr txBox="1"/>
          <p:nvPr/>
        </p:nvSpPr>
        <p:spPr>
          <a:xfrm flipH="1">
            <a:off x="838200" y="5975434"/>
            <a:ext cx="1483057" cy="369332"/>
          </a:xfrm>
          <a:prstGeom prst="rect">
            <a:avLst/>
          </a:prstGeom>
          <a:noFill/>
        </p:spPr>
        <p:txBody>
          <a:bodyPr wrap="square" rtlCol="0">
            <a:spAutoFit/>
          </a:bodyPr>
          <a:lstStyle/>
          <a:p>
            <a:r>
              <a:rPr lang="en-US" dirty="0"/>
              <a:t>Prothrombin</a:t>
            </a:r>
          </a:p>
        </p:txBody>
      </p:sp>
      <p:sp>
        <p:nvSpPr>
          <p:cNvPr id="25" name="TextBox 24">
            <a:extLst>
              <a:ext uri="{FF2B5EF4-FFF2-40B4-BE49-F238E27FC236}">
                <a16:creationId xmlns:a16="http://schemas.microsoft.com/office/drawing/2014/main" id="{E2AC48BF-488C-40CF-8198-18DDCDC9BD64}"/>
              </a:ext>
            </a:extLst>
          </p:cNvPr>
          <p:cNvSpPr txBox="1"/>
          <p:nvPr/>
        </p:nvSpPr>
        <p:spPr>
          <a:xfrm>
            <a:off x="5172569" y="5979165"/>
            <a:ext cx="1097865" cy="369332"/>
          </a:xfrm>
          <a:prstGeom prst="rect">
            <a:avLst/>
          </a:prstGeom>
          <a:noFill/>
        </p:spPr>
        <p:txBody>
          <a:bodyPr wrap="none" rtlCol="0">
            <a:spAutoFit/>
          </a:bodyPr>
          <a:lstStyle/>
          <a:p>
            <a:r>
              <a:rPr lang="en-US" dirty="0"/>
              <a:t>Thrombin</a:t>
            </a:r>
          </a:p>
        </p:txBody>
      </p:sp>
      <p:sp>
        <p:nvSpPr>
          <p:cNvPr id="26" name="TextBox 25">
            <a:extLst>
              <a:ext uri="{FF2B5EF4-FFF2-40B4-BE49-F238E27FC236}">
                <a16:creationId xmlns:a16="http://schemas.microsoft.com/office/drawing/2014/main" id="{968AE1CA-C59B-4293-9697-1310036C0C60}"/>
              </a:ext>
            </a:extLst>
          </p:cNvPr>
          <p:cNvSpPr txBox="1"/>
          <p:nvPr/>
        </p:nvSpPr>
        <p:spPr>
          <a:xfrm>
            <a:off x="2895890" y="3244334"/>
            <a:ext cx="1053045" cy="369332"/>
          </a:xfrm>
          <a:prstGeom prst="rect">
            <a:avLst/>
          </a:prstGeom>
          <a:noFill/>
        </p:spPr>
        <p:txBody>
          <a:bodyPr wrap="none" rtlCol="0">
            <a:spAutoFit/>
          </a:bodyPr>
          <a:lstStyle/>
          <a:p>
            <a:r>
              <a:rPr lang="en-US" dirty="0"/>
              <a:t>Factor </a:t>
            </a:r>
            <a:r>
              <a:rPr lang="en-US" dirty="0" err="1"/>
              <a:t>Xa</a:t>
            </a:r>
            <a:endParaRPr lang="en-US" dirty="0"/>
          </a:p>
        </p:txBody>
      </p:sp>
      <p:cxnSp>
        <p:nvCxnSpPr>
          <p:cNvPr id="28" name="Straight Arrow Connector 27">
            <a:extLst>
              <a:ext uri="{FF2B5EF4-FFF2-40B4-BE49-F238E27FC236}">
                <a16:creationId xmlns:a16="http://schemas.microsoft.com/office/drawing/2014/main" id="{A052D35A-CD20-4D11-88A1-9612E682DE27}"/>
              </a:ext>
            </a:extLst>
          </p:cNvPr>
          <p:cNvCxnSpPr>
            <a:cxnSpLocks/>
            <a:stCxn id="26" idx="2"/>
            <a:endCxn id="23" idx="0"/>
          </p:cNvCxnSpPr>
          <p:nvPr/>
        </p:nvCxnSpPr>
        <p:spPr>
          <a:xfrm flipH="1">
            <a:off x="3396402" y="3613666"/>
            <a:ext cx="26011" cy="192419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9" name="TextBox 28">
            <a:extLst>
              <a:ext uri="{FF2B5EF4-FFF2-40B4-BE49-F238E27FC236}">
                <a16:creationId xmlns:a16="http://schemas.microsoft.com/office/drawing/2014/main" id="{A272A394-AC81-4F7A-9002-73D19BC10675}"/>
              </a:ext>
            </a:extLst>
          </p:cNvPr>
          <p:cNvSpPr txBox="1"/>
          <p:nvPr/>
        </p:nvSpPr>
        <p:spPr>
          <a:xfrm>
            <a:off x="3424306" y="5112836"/>
            <a:ext cx="1219757" cy="369332"/>
          </a:xfrm>
          <a:prstGeom prst="rect">
            <a:avLst/>
          </a:prstGeom>
          <a:noFill/>
        </p:spPr>
        <p:txBody>
          <a:bodyPr wrap="none" rtlCol="0">
            <a:spAutoFit/>
          </a:bodyPr>
          <a:lstStyle/>
          <a:p>
            <a:r>
              <a:rPr lang="en-US" dirty="0"/>
              <a:t>+ Factor </a:t>
            </a:r>
            <a:r>
              <a:rPr lang="en-US" dirty="0" err="1"/>
              <a:t>Va</a:t>
            </a:r>
            <a:endParaRPr lang="en-US" dirty="0"/>
          </a:p>
        </p:txBody>
      </p:sp>
      <p:sp>
        <p:nvSpPr>
          <p:cNvPr id="30" name="TextBox 29">
            <a:extLst>
              <a:ext uri="{FF2B5EF4-FFF2-40B4-BE49-F238E27FC236}">
                <a16:creationId xmlns:a16="http://schemas.microsoft.com/office/drawing/2014/main" id="{824E867D-ECBD-4372-B48A-17C24FDC2F90}"/>
              </a:ext>
            </a:extLst>
          </p:cNvPr>
          <p:cNvSpPr txBox="1"/>
          <p:nvPr/>
        </p:nvSpPr>
        <p:spPr>
          <a:xfrm>
            <a:off x="4480140" y="4623310"/>
            <a:ext cx="953659" cy="369332"/>
          </a:xfrm>
          <a:prstGeom prst="rect">
            <a:avLst/>
          </a:prstGeom>
          <a:noFill/>
        </p:spPr>
        <p:txBody>
          <a:bodyPr wrap="none" rtlCol="0">
            <a:spAutoFit/>
          </a:bodyPr>
          <a:lstStyle/>
          <a:p>
            <a:r>
              <a:rPr lang="en-US" dirty="0"/>
              <a:t>Factor V</a:t>
            </a:r>
          </a:p>
        </p:txBody>
      </p:sp>
      <p:sp>
        <p:nvSpPr>
          <p:cNvPr id="31" name="Arrow: Curved Down 30">
            <a:extLst>
              <a:ext uri="{FF2B5EF4-FFF2-40B4-BE49-F238E27FC236}">
                <a16:creationId xmlns:a16="http://schemas.microsoft.com/office/drawing/2014/main" id="{7F20C9AE-0DD3-4A4F-801A-09B196E47530}"/>
              </a:ext>
            </a:extLst>
          </p:cNvPr>
          <p:cNvSpPr/>
          <p:nvPr/>
        </p:nvSpPr>
        <p:spPr>
          <a:xfrm rot="8445242">
            <a:off x="4520542" y="5181063"/>
            <a:ext cx="923642" cy="361379"/>
          </a:xfrm>
          <a:prstGeom prst="curved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3" name="Straight Arrow Connector 32">
            <a:extLst>
              <a:ext uri="{FF2B5EF4-FFF2-40B4-BE49-F238E27FC236}">
                <a16:creationId xmlns:a16="http://schemas.microsoft.com/office/drawing/2014/main" id="{9B3C3CF6-58FF-49F1-A968-3F4418AE3070}"/>
              </a:ext>
            </a:extLst>
          </p:cNvPr>
          <p:cNvCxnSpPr>
            <a:cxnSpLocks/>
            <a:stCxn id="25" idx="0"/>
            <a:endCxn id="31" idx="0"/>
          </p:cNvCxnSpPr>
          <p:nvPr/>
        </p:nvCxnSpPr>
        <p:spPr>
          <a:xfrm flipH="1" flipV="1">
            <a:off x="5114168" y="5487396"/>
            <a:ext cx="607334" cy="49176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34" name="TextBox 33">
            <a:extLst>
              <a:ext uri="{FF2B5EF4-FFF2-40B4-BE49-F238E27FC236}">
                <a16:creationId xmlns:a16="http://schemas.microsoft.com/office/drawing/2014/main" id="{F95A2DD5-33B8-4F35-8F23-D11CE0A9088E}"/>
              </a:ext>
            </a:extLst>
          </p:cNvPr>
          <p:cNvSpPr txBox="1"/>
          <p:nvPr/>
        </p:nvSpPr>
        <p:spPr>
          <a:xfrm>
            <a:off x="1936076" y="2946904"/>
            <a:ext cx="942437" cy="369332"/>
          </a:xfrm>
          <a:prstGeom prst="rect">
            <a:avLst/>
          </a:prstGeom>
          <a:noFill/>
        </p:spPr>
        <p:txBody>
          <a:bodyPr wrap="none" rtlCol="0">
            <a:spAutoFit/>
          </a:bodyPr>
          <a:lstStyle/>
          <a:p>
            <a:r>
              <a:rPr lang="en-US" dirty="0"/>
              <a:t>Factor X</a:t>
            </a:r>
          </a:p>
        </p:txBody>
      </p:sp>
      <p:sp>
        <p:nvSpPr>
          <p:cNvPr id="35" name="Arrow: Curved Up 34">
            <a:extLst>
              <a:ext uri="{FF2B5EF4-FFF2-40B4-BE49-F238E27FC236}">
                <a16:creationId xmlns:a16="http://schemas.microsoft.com/office/drawing/2014/main" id="{9DF0ABF2-2494-4C22-8B6F-DEA95A27283F}"/>
              </a:ext>
            </a:extLst>
          </p:cNvPr>
          <p:cNvSpPr/>
          <p:nvPr/>
        </p:nvSpPr>
        <p:spPr>
          <a:xfrm rot="1575848" flipV="1">
            <a:off x="2728341" y="2712477"/>
            <a:ext cx="940851" cy="443910"/>
          </a:xfrm>
          <a:prstGeom prst="curved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Box 35">
            <a:extLst>
              <a:ext uri="{FF2B5EF4-FFF2-40B4-BE49-F238E27FC236}">
                <a16:creationId xmlns:a16="http://schemas.microsoft.com/office/drawing/2014/main" id="{0BAB0DD2-CD83-4970-B693-F989473BDA4E}"/>
              </a:ext>
            </a:extLst>
          </p:cNvPr>
          <p:cNvSpPr txBox="1"/>
          <p:nvPr/>
        </p:nvSpPr>
        <p:spPr>
          <a:xfrm>
            <a:off x="4872552" y="1921743"/>
            <a:ext cx="1110753" cy="369332"/>
          </a:xfrm>
          <a:prstGeom prst="rect">
            <a:avLst/>
          </a:prstGeom>
          <a:noFill/>
        </p:spPr>
        <p:txBody>
          <a:bodyPr wrap="none" rtlCol="0">
            <a:spAutoFit/>
          </a:bodyPr>
          <a:lstStyle/>
          <a:p>
            <a:r>
              <a:rPr lang="en-US" dirty="0"/>
              <a:t>Factor </a:t>
            </a:r>
            <a:r>
              <a:rPr lang="en-US" dirty="0" err="1"/>
              <a:t>IXa</a:t>
            </a:r>
            <a:endParaRPr lang="en-US" dirty="0"/>
          </a:p>
        </p:txBody>
      </p:sp>
      <p:cxnSp>
        <p:nvCxnSpPr>
          <p:cNvPr id="38" name="Straight Arrow Connector 37">
            <a:extLst>
              <a:ext uri="{FF2B5EF4-FFF2-40B4-BE49-F238E27FC236}">
                <a16:creationId xmlns:a16="http://schemas.microsoft.com/office/drawing/2014/main" id="{D9F0DCD4-1EDF-4AC8-A865-C13EB7D161C8}"/>
              </a:ext>
            </a:extLst>
          </p:cNvPr>
          <p:cNvCxnSpPr>
            <a:cxnSpLocks/>
            <a:stCxn id="36" idx="2"/>
            <a:endCxn id="35" idx="3"/>
          </p:cNvCxnSpPr>
          <p:nvPr/>
        </p:nvCxnSpPr>
        <p:spPr>
          <a:xfrm flipH="1">
            <a:off x="3272104" y="2291075"/>
            <a:ext cx="2155825" cy="43203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39" name="TextBox 38">
            <a:extLst>
              <a:ext uri="{FF2B5EF4-FFF2-40B4-BE49-F238E27FC236}">
                <a16:creationId xmlns:a16="http://schemas.microsoft.com/office/drawing/2014/main" id="{87AD6D1B-2365-4206-BA8C-8E5D9DE505F5}"/>
              </a:ext>
            </a:extLst>
          </p:cNvPr>
          <p:cNvSpPr txBox="1"/>
          <p:nvPr/>
        </p:nvSpPr>
        <p:spPr>
          <a:xfrm>
            <a:off x="3918568" y="2538448"/>
            <a:ext cx="1405706" cy="369332"/>
          </a:xfrm>
          <a:prstGeom prst="rect">
            <a:avLst/>
          </a:prstGeom>
          <a:noFill/>
        </p:spPr>
        <p:txBody>
          <a:bodyPr wrap="none" rtlCol="0">
            <a:spAutoFit/>
          </a:bodyPr>
          <a:lstStyle/>
          <a:p>
            <a:r>
              <a:rPr lang="en-US" dirty="0"/>
              <a:t>+ Factor </a:t>
            </a:r>
            <a:r>
              <a:rPr lang="en-US" dirty="0" err="1"/>
              <a:t>VIIIa</a:t>
            </a:r>
            <a:endParaRPr lang="en-US" dirty="0"/>
          </a:p>
        </p:txBody>
      </p:sp>
      <p:sp>
        <p:nvSpPr>
          <p:cNvPr id="40" name="TextBox 39">
            <a:extLst>
              <a:ext uri="{FF2B5EF4-FFF2-40B4-BE49-F238E27FC236}">
                <a16:creationId xmlns:a16="http://schemas.microsoft.com/office/drawing/2014/main" id="{EBC6347C-E943-4194-9A13-A5C837A3EAE7}"/>
              </a:ext>
            </a:extLst>
          </p:cNvPr>
          <p:cNvSpPr txBox="1"/>
          <p:nvPr/>
        </p:nvSpPr>
        <p:spPr>
          <a:xfrm>
            <a:off x="6251212" y="3316236"/>
            <a:ext cx="1126783" cy="369332"/>
          </a:xfrm>
          <a:prstGeom prst="rect">
            <a:avLst/>
          </a:prstGeom>
          <a:noFill/>
        </p:spPr>
        <p:txBody>
          <a:bodyPr wrap="none" rtlCol="0">
            <a:spAutoFit/>
          </a:bodyPr>
          <a:lstStyle/>
          <a:p>
            <a:r>
              <a:rPr lang="en-US" dirty="0"/>
              <a:t>Factor VIII</a:t>
            </a:r>
          </a:p>
        </p:txBody>
      </p:sp>
      <p:sp>
        <p:nvSpPr>
          <p:cNvPr id="42" name="Arrow: Curved Down 41">
            <a:extLst>
              <a:ext uri="{FF2B5EF4-FFF2-40B4-BE49-F238E27FC236}">
                <a16:creationId xmlns:a16="http://schemas.microsoft.com/office/drawing/2014/main" id="{2A50A6E5-CACF-4F6A-BD80-16517ACB03A0}"/>
              </a:ext>
            </a:extLst>
          </p:cNvPr>
          <p:cNvSpPr/>
          <p:nvPr/>
        </p:nvSpPr>
        <p:spPr>
          <a:xfrm rot="12238159">
            <a:off x="4541740" y="3243888"/>
            <a:ext cx="1938668" cy="565840"/>
          </a:xfrm>
          <a:prstGeom prst="curved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4" name="Straight Arrow Connector 43">
            <a:extLst>
              <a:ext uri="{FF2B5EF4-FFF2-40B4-BE49-F238E27FC236}">
                <a16:creationId xmlns:a16="http://schemas.microsoft.com/office/drawing/2014/main" id="{4E2640B9-6050-490D-A90F-C7F2C7EEB4B0}"/>
              </a:ext>
            </a:extLst>
          </p:cNvPr>
          <p:cNvCxnSpPr>
            <a:cxnSpLocks/>
            <a:stCxn id="25" idx="0"/>
            <a:endCxn id="42" idx="0"/>
          </p:cNvCxnSpPr>
          <p:nvPr/>
        </p:nvCxnSpPr>
        <p:spPr>
          <a:xfrm flipH="1" flipV="1">
            <a:off x="5428454" y="3799697"/>
            <a:ext cx="293048" cy="217946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50" name="TextBox 49">
            <a:extLst>
              <a:ext uri="{FF2B5EF4-FFF2-40B4-BE49-F238E27FC236}">
                <a16:creationId xmlns:a16="http://schemas.microsoft.com/office/drawing/2014/main" id="{72737723-613B-49E9-BE7B-B9E5419BED0A}"/>
              </a:ext>
            </a:extLst>
          </p:cNvPr>
          <p:cNvSpPr txBox="1"/>
          <p:nvPr/>
        </p:nvSpPr>
        <p:spPr>
          <a:xfrm>
            <a:off x="6242852" y="2559895"/>
            <a:ext cx="1123416" cy="369332"/>
          </a:xfrm>
          <a:prstGeom prst="rect">
            <a:avLst/>
          </a:prstGeom>
          <a:noFill/>
        </p:spPr>
        <p:txBody>
          <a:bodyPr wrap="square" rtlCol="0">
            <a:spAutoFit/>
          </a:bodyPr>
          <a:lstStyle/>
          <a:p>
            <a:r>
              <a:rPr lang="en-US" dirty="0"/>
              <a:t>Factor IX</a:t>
            </a:r>
          </a:p>
        </p:txBody>
      </p:sp>
      <p:sp>
        <p:nvSpPr>
          <p:cNvPr id="51" name="Arrow: Curved Up 50">
            <a:extLst>
              <a:ext uri="{FF2B5EF4-FFF2-40B4-BE49-F238E27FC236}">
                <a16:creationId xmlns:a16="http://schemas.microsoft.com/office/drawing/2014/main" id="{E4D1E1CC-CD56-49D8-83B9-A8C48D52A4B5}"/>
              </a:ext>
            </a:extLst>
          </p:cNvPr>
          <p:cNvSpPr/>
          <p:nvPr/>
        </p:nvSpPr>
        <p:spPr>
          <a:xfrm rot="13482471">
            <a:off x="6108587" y="1963167"/>
            <a:ext cx="940851" cy="401308"/>
          </a:xfrm>
          <a:prstGeom prst="curved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TextBox 51">
            <a:extLst>
              <a:ext uri="{FF2B5EF4-FFF2-40B4-BE49-F238E27FC236}">
                <a16:creationId xmlns:a16="http://schemas.microsoft.com/office/drawing/2014/main" id="{4AD40BAD-B860-448B-93A0-48D976C9D3A6}"/>
              </a:ext>
            </a:extLst>
          </p:cNvPr>
          <p:cNvSpPr txBox="1"/>
          <p:nvPr/>
        </p:nvSpPr>
        <p:spPr>
          <a:xfrm>
            <a:off x="8448572" y="1370565"/>
            <a:ext cx="1110753" cy="369332"/>
          </a:xfrm>
          <a:prstGeom prst="rect">
            <a:avLst/>
          </a:prstGeom>
          <a:noFill/>
        </p:spPr>
        <p:txBody>
          <a:bodyPr wrap="none" rtlCol="0">
            <a:spAutoFit/>
          </a:bodyPr>
          <a:lstStyle/>
          <a:p>
            <a:r>
              <a:rPr lang="en-US" dirty="0"/>
              <a:t>Factor </a:t>
            </a:r>
            <a:r>
              <a:rPr lang="en-US" dirty="0" err="1"/>
              <a:t>XIa</a:t>
            </a:r>
            <a:endParaRPr lang="en-US" dirty="0"/>
          </a:p>
        </p:txBody>
      </p:sp>
      <p:cxnSp>
        <p:nvCxnSpPr>
          <p:cNvPr id="54" name="Straight Arrow Connector 53">
            <a:extLst>
              <a:ext uri="{FF2B5EF4-FFF2-40B4-BE49-F238E27FC236}">
                <a16:creationId xmlns:a16="http://schemas.microsoft.com/office/drawing/2014/main" id="{96859CFC-0043-4921-B85F-AFA77E80E6A4}"/>
              </a:ext>
            </a:extLst>
          </p:cNvPr>
          <p:cNvCxnSpPr>
            <a:stCxn id="52" idx="2"/>
            <a:endCxn id="51" idx="3"/>
          </p:cNvCxnSpPr>
          <p:nvPr/>
        </p:nvCxnSpPr>
        <p:spPr>
          <a:xfrm flipH="1">
            <a:off x="6737996" y="1739897"/>
            <a:ext cx="2265953" cy="298963"/>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55" name="TextBox 54">
            <a:extLst>
              <a:ext uri="{FF2B5EF4-FFF2-40B4-BE49-F238E27FC236}">
                <a16:creationId xmlns:a16="http://schemas.microsoft.com/office/drawing/2014/main" id="{3386F519-7686-43EE-9466-432A25028574}"/>
              </a:ext>
            </a:extLst>
          </p:cNvPr>
          <p:cNvSpPr txBox="1"/>
          <p:nvPr/>
        </p:nvSpPr>
        <p:spPr>
          <a:xfrm>
            <a:off x="10712805" y="2271439"/>
            <a:ext cx="1000146" cy="369332"/>
          </a:xfrm>
          <a:prstGeom prst="rect">
            <a:avLst/>
          </a:prstGeom>
          <a:noFill/>
        </p:spPr>
        <p:txBody>
          <a:bodyPr wrap="none" rtlCol="0">
            <a:spAutoFit/>
          </a:bodyPr>
          <a:lstStyle/>
          <a:p>
            <a:r>
              <a:rPr lang="en-US" dirty="0"/>
              <a:t>Factor XI</a:t>
            </a:r>
          </a:p>
        </p:txBody>
      </p:sp>
      <p:sp>
        <p:nvSpPr>
          <p:cNvPr id="56" name="Arrow: Curved Down 55">
            <a:extLst>
              <a:ext uri="{FF2B5EF4-FFF2-40B4-BE49-F238E27FC236}">
                <a16:creationId xmlns:a16="http://schemas.microsoft.com/office/drawing/2014/main" id="{D869F4CE-A06E-49B3-92CF-4CD99376FCA9}"/>
              </a:ext>
            </a:extLst>
          </p:cNvPr>
          <p:cNvSpPr/>
          <p:nvPr/>
        </p:nvSpPr>
        <p:spPr>
          <a:xfrm rot="12433741">
            <a:off x="8900674" y="2174951"/>
            <a:ext cx="2276818" cy="660814"/>
          </a:xfrm>
          <a:prstGeom prst="curvedDown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8" name="Straight Arrow Connector 57">
            <a:extLst>
              <a:ext uri="{FF2B5EF4-FFF2-40B4-BE49-F238E27FC236}">
                <a16:creationId xmlns:a16="http://schemas.microsoft.com/office/drawing/2014/main" id="{9DF6E375-9D80-4929-A0B5-843943288B2A}"/>
              </a:ext>
            </a:extLst>
          </p:cNvPr>
          <p:cNvCxnSpPr>
            <a:cxnSpLocks/>
            <a:stCxn id="25" idx="0"/>
            <a:endCxn id="56" idx="0"/>
          </p:cNvCxnSpPr>
          <p:nvPr/>
        </p:nvCxnSpPr>
        <p:spPr>
          <a:xfrm flipV="1">
            <a:off x="5721502" y="2818048"/>
            <a:ext cx="4203128" cy="3161117"/>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32" name="TextBox 31">
            <a:extLst>
              <a:ext uri="{FF2B5EF4-FFF2-40B4-BE49-F238E27FC236}">
                <a16:creationId xmlns:a16="http://schemas.microsoft.com/office/drawing/2014/main" id="{A16463CE-6060-47F3-AD16-3E767E0EA4D3}"/>
              </a:ext>
            </a:extLst>
          </p:cNvPr>
          <p:cNvSpPr txBox="1"/>
          <p:nvPr/>
        </p:nvSpPr>
        <p:spPr>
          <a:xfrm>
            <a:off x="152400" y="6449786"/>
            <a:ext cx="1271502" cy="246221"/>
          </a:xfrm>
          <a:prstGeom prst="rect">
            <a:avLst/>
          </a:prstGeom>
          <a:noFill/>
        </p:spPr>
        <p:txBody>
          <a:bodyPr wrap="none" rtlCol="0">
            <a:spAutoFit/>
          </a:bodyPr>
          <a:lstStyle/>
          <a:p>
            <a:r>
              <a:rPr lang="en-US" sz="1000" dirty="0"/>
              <a:t>ML-00-00633_Rev01</a:t>
            </a:r>
          </a:p>
        </p:txBody>
      </p:sp>
    </p:spTree>
    <p:extLst>
      <p:ext uri="{BB962C8B-B14F-4D97-AF65-F5344CB8AC3E}">
        <p14:creationId xmlns:p14="http://schemas.microsoft.com/office/powerpoint/2010/main" val="17583570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Arrow Connector 18">
            <a:extLst>
              <a:ext uri="{FF2B5EF4-FFF2-40B4-BE49-F238E27FC236}">
                <a16:creationId xmlns:a16="http://schemas.microsoft.com/office/drawing/2014/main" id="{66665786-ED7F-4375-A052-0DCAD07D188C}"/>
              </a:ext>
            </a:extLst>
          </p:cNvPr>
          <p:cNvCxnSpPr>
            <a:cxnSpLocks/>
            <a:stCxn id="7" idx="2"/>
            <a:endCxn id="18" idx="0"/>
          </p:cNvCxnSpPr>
          <p:nvPr/>
        </p:nvCxnSpPr>
        <p:spPr>
          <a:xfrm flipH="1">
            <a:off x="4635711" y="3581400"/>
            <a:ext cx="23084" cy="884606"/>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33" name="Rectangle 32">
            <a:extLst>
              <a:ext uri="{FF2B5EF4-FFF2-40B4-BE49-F238E27FC236}">
                <a16:creationId xmlns:a16="http://schemas.microsoft.com/office/drawing/2014/main" id="{AA263233-B554-4100-8158-A8AFAEC32F50}"/>
              </a:ext>
            </a:extLst>
          </p:cNvPr>
          <p:cNvSpPr/>
          <p:nvPr/>
        </p:nvSpPr>
        <p:spPr>
          <a:xfrm>
            <a:off x="4572000" y="3581400"/>
            <a:ext cx="152400" cy="866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58F00FF-21F3-4BAB-93E9-15FCD1200579}"/>
              </a:ext>
            </a:extLst>
          </p:cNvPr>
          <p:cNvSpPr txBox="1"/>
          <p:nvPr/>
        </p:nvSpPr>
        <p:spPr>
          <a:xfrm>
            <a:off x="1946871" y="1611868"/>
            <a:ext cx="2384692" cy="369332"/>
          </a:xfrm>
          <a:prstGeom prst="rect">
            <a:avLst/>
          </a:prstGeom>
          <a:noFill/>
        </p:spPr>
        <p:txBody>
          <a:bodyPr wrap="none" rtlCol="0">
            <a:spAutoFit/>
          </a:bodyPr>
          <a:lstStyle/>
          <a:p>
            <a:r>
              <a:rPr lang="en-US" dirty="0"/>
              <a:t>Factor </a:t>
            </a:r>
            <a:r>
              <a:rPr lang="en-US" dirty="0" err="1"/>
              <a:t>IXa</a:t>
            </a:r>
            <a:r>
              <a:rPr lang="en-US" dirty="0"/>
              <a:t> + Factor </a:t>
            </a:r>
            <a:r>
              <a:rPr lang="en-US" dirty="0" err="1"/>
              <a:t>VIIIa</a:t>
            </a:r>
            <a:endParaRPr lang="en-US" dirty="0"/>
          </a:p>
        </p:txBody>
      </p:sp>
      <p:sp>
        <p:nvSpPr>
          <p:cNvPr id="5" name="Arrow: Curved Down 4">
            <a:extLst>
              <a:ext uri="{FF2B5EF4-FFF2-40B4-BE49-F238E27FC236}">
                <a16:creationId xmlns:a16="http://schemas.microsoft.com/office/drawing/2014/main" id="{42B77FF1-3EF0-4772-B23F-B829F135DCBE}"/>
              </a:ext>
            </a:extLst>
          </p:cNvPr>
          <p:cNvSpPr/>
          <p:nvPr/>
        </p:nvSpPr>
        <p:spPr>
          <a:xfrm>
            <a:off x="2209800" y="2810470"/>
            <a:ext cx="1905000" cy="36933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0AC21983-ECB4-4A0A-A21E-EAB40B18F8F7}"/>
              </a:ext>
            </a:extLst>
          </p:cNvPr>
          <p:cNvSpPr txBox="1"/>
          <p:nvPr/>
        </p:nvSpPr>
        <p:spPr>
          <a:xfrm>
            <a:off x="1738582" y="3182540"/>
            <a:ext cx="942437" cy="369332"/>
          </a:xfrm>
          <a:prstGeom prst="rect">
            <a:avLst/>
          </a:prstGeom>
          <a:noFill/>
        </p:spPr>
        <p:txBody>
          <a:bodyPr wrap="none" rtlCol="0">
            <a:spAutoFit/>
          </a:bodyPr>
          <a:lstStyle/>
          <a:p>
            <a:r>
              <a:rPr lang="en-US" dirty="0"/>
              <a:t>Factor X</a:t>
            </a:r>
          </a:p>
        </p:txBody>
      </p:sp>
      <p:sp>
        <p:nvSpPr>
          <p:cNvPr id="7" name="TextBox 6">
            <a:extLst>
              <a:ext uri="{FF2B5EF4-FFF2-40B4-BE49-F238E27FC236}">
                <a16:creationId xmlns:a16="http://schemas.microsoft.com/office/drawing/2014/main" id="{D69EEF1B-C0EC-485F-8E24-226A7A568801}"/>
              </a:ext>
            </a:extLst>
          </p:cNvPr>
          <p:cNvSpPr txBox="1"/>
          <p:nvPr/>
        </p:nvSpPr>
        <p:spPr>
          <a:xfrm>
            <a:off x="3588278" y="3212068"/>
            <a:ext cx="2141035" cy="369332"/>
          </a:xfrm>
          <a:prstGeom prst="rect">
            <a:avLst/>
          </a:prstGeom>
          <a:noFill/>
        </p:spPr>
        <p:txBody>
          <a:bodyPr wrap="none" rtlCol="0">
            <a:spAutoFit/>
          </a:bodyPr>
          <a:lstStyle/>
          <a:p>
            <a:r>
              <a:rPr lang="en-US" dirty="0"/>
              <a:t>Factor </a:t>
            </a:r>
            <a:r>
              <a:rPr lang="en-US" dirty="0" err="1"/>
              <a:t>Xa</a:t>
            </a:r>
            <a:r>
              <a:rPr lang="en-US" dirty="0"/>
              <a:t> + Factor </a:t>
            </a:r>
            <a:r>
              <a:rPr lang="en-US" dirty="0" err="1"/>
              <a:t>Va</a:t>
            </a:r>
            <a:endParaRPr lang="en-US" dirty="0"/>
          </a:p>
        </p:txBody>
      </p:sp>
      <p:cxnSp>
        <p:nvCxnSpPr>
          <p:cNvPr id="9" name="Straight Arrow Connector 8">
            <a:extLst>
              <a:ext uri="{FF2B5EF4-FFF2-40B4-BE49-F238E27FC236}">
                <a16:creationId xmlns:a16="http://schemas.microsoft.com/office/drawing/2014/main" id="{D2C7A58D-52A1-48EA-A687-576FF9415514}"/>
              </a:ext>
            </a:extLst>
          </p:cNvPr>
          <p:cNvCxnSpPr>
            <a:cxnSpLocks/>
            <a:stCxn id="4" idx="2"/>
            <a:endCxn id="5" idx="0"/>
          </p:cNvCxnSpPr>
          <p:nvPr/>
        </p:nvCxnSpPr>
        <p:spPr>
          <a:xfrm>
            <a:off x="3139217" y="1981200"/>
            <a:ext cx="0" cy="82927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18" name="Arrow: Curved Down 17">
            <a:extLst>
              <a:ext uri="{FF2B5EF4-FFF2-40B4-BE49-F238E27FC236}">
                <a16:creationId xmlns:a16="http://schemas.microsoft.com/office/drawing/2014/main" id="{BFAABDF7-5767-4E22-8282-9441FB434CA1}"/>
              </a:ext>
            </a:extLst>
          </p:cNvPr>
          <p:cNvSpPr/>
          <p:nvPr/>
        </p:nvSpPr>
        <p:spPr>
          <a:xfrm>
            <a:off x="3706294" y="4466006"/>
            <a:ext cx="1905000" cy="36933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a:extLst>
              <a:ext uri="{FF2B5EF4-FFF2-40B4-BE49-F238E27FC236}">
                <a16:creationId xmlns:a16="http://schemas.microsoft.com/office/drawing/2014/main" id="{1FEDE90C-5195-4E85-BA1B-E0C455694734}"/>
              </a:ext>
            </a:extLst>
          </p:cNvPr>
          <p:cNvSpPr txBox="1"/>
          <p:nvPr/>
        </p:nvSpPr>
        <p:spPr>
          <a:xfrm>
            <a:off x="3016554" y="4844426"/>
            <a:ext cx="1379480" cy="369332"/>
          </a:xfrm>
          <a:prstGeom prst="rect">
            <a:avLst/>
          </a:prstGeom>
          <a:noFill/>
        </p:spPr>
        <p:txBody>
          <a:bodyPr wrap="none" rtlCol="0">
            <a:spAutoFit/>
          </a:bodyPr>
          <a:lstStyle/>
          <a:p>
            <a:r>
              <a:rPr lang="en-US" dirty="0"/>
              <a:t>Prothrombin</a:t>
            </a:r>
          </a:p>
        </p:txBody>
      </p:sp>
      <p:sp>
        <p:nvSpPr>
          <p:cNvPr id="24" name="TextBox 23">
            <a:extLst>
              <a:ext uri="{FF2B5EF4-FFF2-40B4-BE49-F238E27FC236}">
                <a16:creationId xmlns:a16="http://schemas.microsoft.com/office/drawing/2014/main" id="{A8AB5F3C-E3A5-40B5-AFB8-46F736236905}"/>
              </a:ext>
            </a:extLst>
          </p:cNvPr>
          <p:cNvSpPr txBox="1"/>
          <p:nvPr/>
        </p:nvSpPr>
        <p:spPr>
          <a:xfrm>
            <a:off x="4876801" y="4911805"/>
            <a:ext cx="2956835" cy="369332"/>
          </a:xfrm>
          <a:prstGeom prst="rect">
            <a:avLst/>
          </a:prstGeom>
          <a:noFill/>
        </p:spPr>
        <p:txBody>
          <a:bodyPr wrap="none" rtlCol="0">
            <a:spAutoFit/>
          </a:bodyPr>
          <a:lstStyle/>
          <a:p>
            <a:r>
              <a:rPr lang="en-US" dirty="0"/>
              <a:t>Thrombin + Thrombomodulin</a:t>
            </a:r>
          </a:p>
        </p:txBody>
      </p:sp>
      <p:sp>
        <p:nvSpPr>
          <p:cNvPr id="25" name="Arrow: Curved Down 24">
            <a:extLst>
              <a:ext uri="{FF2B5EF4-FFF2-40B4-BE49-F238E27FC236}">
                <a16:creationId xmlns:a16="http://schemas.microsoft.com/office/drawing/2014/main" id="{82031BBE-3635-4C73-99CD-D87BF42B734C}"/>
              </a:ext>
            </a:extLst>
          </p:cNvPr>
          <p:cNvSpPr/>
          <p:nvPr/>
        </p:nvSpPr>
        <p:spPr>
          <a:xfrm rot="16200000">
            <a:off x="7065801" y="4970502"/>
            <a:ext cx="1905000" cy="369332"/>
          </a:xfrm>
          <a:prstGeom prst="curved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A3A7BAB9-14E4-47D4-94E1-B8EF830F7249}"/>
              </a:ext>
            </a:extLst>
          </p:cNvPr>
          <p:cNvSpPr txBox="1"/>
          <p:nvPr/>
        </p:nvSpPr>
        <p:spPr>
          <a:xfrm>
            <a:off x="8153401" y="5879068"/>
            <a:ext cx="1042465" cy="369332"/>
          </a:xfrm>
          <a:prstGeom prst="rect">
            <a:avLst/>
          </a:prstGeom>
          <a:noFill/>
        </p:spPr>
        <p:txBody>
          <a:bodyPr wrap="none" rtlCol="0">
            <a:spAutoFit/>
          </a:bodyPr>
          <a:lstStyle/>
          <a:p>
            <a:r>
              <a:rPr lang="en-US" dirty="0"/>
              <a:t>Protein C</a:t>
            </a:r>
          </a:p>
        </p:txBody>
      </p:sp>
      <p:sp>
        <p:nvSpPr>
          <p:cNvPr id="27" name="TextBox 26">
            <a:extLst>
              <a:ext uri="{FF2B5EF4-FFF2-40B4-BE49-F238E27FC236}">
                <a16:creationId xmlns:a16="http://schemas.microsoft.com/office/drawing/2014/main" id="{17A33F31-8896-4A05-9669-4CCB8139FD63}"/>
              </a:ext>
            </a:extLst>
          </p:cNvPr>
          <p:cNvSpPr txBox="1"/>
          <p:nvPr/>
        </p:nvSpPr>
        <p:spPr>
          <a:xfrm>
            <a:off x="8207357" y="4096675"/>
            <a:ext cx="1977016" cy="646331"/>
          </a:xfrm>
          <a:prstGeom prst="rect">
            <a:avLst/>
          </a:prstGeom>
          <a:noFill/>
        </p:spPr>
        <p:txBody>
          <a:bodyPr wrap="none" rtlCol="0">
            <a:spAutoFit/>
          </a:bodyPr>
          <a:lstStyle/>
          <a:p>
            <a:r>
              <a:rPr lang="en-US" dirty="0"/>
              <a:t>Activated Protein C</a:t>
            </a:r>
          </a:p>
          <a:p>
            <a:r>
              <a:rPr lang="en-US" dirty="0"/>
              <a:t>(APC)</a:t>
            </a:r>
          </a:p>
        </p:txBody>
      </p:sp>
      <p:sp>
        <p:nvSpPr>
          <p:cNvPr id="28" name="Arrow: Up 27">
            <a:extLst>
              <a:ext uri="{FF2B5EF4-FFF2-40B4-BE49-F238E27FC236}">
                <a16:creationId xmlns:a16="http://schemas.microsoft.com/office/drawing/2014/main" id="{A44B0196-29B6-4260-9B55-09514748F4DC}"/>
              </a:ext>
            </a:extLst>
          </p:cNvPr>
          <p:cNvSpPr/>
          <p:nvPr/>
        </p:nvSpPr>
        <p:spPr>
          <a:xfrm rot="17682864" flipH="1">
            <a:off x="6512139" y="492301"/>
            <a:ext cx="90395" cy="5000508"/>
          </a:xfrm>
          <a:prstGeom prst="upArrow">
            <a:avLst>
              <a:gd name="adj1" fmla="val 2982"/>
              <a:gd name="adj2"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Arrow: Up 28">
            <a:extLst>
              <a:ext uri="{FF2B5EF4-FFF2-40B4-BE49-F238E27FC236}">
                <a16:creationId xmlns:a16="http://schemas.microsoft.com/office/drawing/2014/main" id="{D7464DF5-41C5-43D9-A136-C87C60D4F017}"/>
              </a:ext>
            </a:extLst>
          </p:cNvPr>
          <p:cNvSpPr/>
          <p:nvPr/>
        </p:nvSpPr>
        <p:spPr>
          <a:xfrm rot="16794021">
            <a:off x="7242884" y="2191254"/>
            <a:ext cx="65678" cy="3157170"/>
          </a:xfrm>
          <a:prstGeom prst="upArrow">
            <a:avLst>
              <a:gd name="adj1" fmla="val 0"/>
              <a:gd name="adj2" fmla="val 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quot;Not Allowed&quot; Symbol 29">
            <a:extLst>
              <a:ext uri="{FF2B5EF4-FFF2-40B4-BE49-F238E27FC236}">
                <a16:creationId xmlns:a16="http://schemas.microsoft.com/office/drawing/2014/main" id="{66DC25E8-F241-494D-9E7A-E4870B9C2421}"/>
              </a:ext>
            </a:extLst>
          </p:cNvPr>
          <p:cNvSpPr/>
          <p:nvPr/>
        </p:nvSpPr>
        <p:spPr>
          <a:xfrm>
            <a:off x="3470539" y="1602780"/>
            <a:ext cx="457200" cy="369332"/>
          </a:xfrm>
          <a:prstGeom prst="noSmoking">
            <a:avLst>
              <a:gd name="adj" fmla="val 281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tx1"/>
              </a:solidFill>
            </a:endParaRPr>
          </a:p>
        </p:txBody>
      </p:sp>
      <p:sp>
        <p:nvSpPr>
          <p:cNvPr id="31" name="&quot;Not Allowed&quot; Symbol 30">
            <a:extLst>
              <a:ext uri="{FF2B5EF4-FFF2-40B4-BE49-F238E27FC236}">
                <a16:creationId xmlns:a16="http://schemas.microsoft.com/office/drawing/2014/main" id="{26FC43B4-6CB3-4801-8C2D-D7483157F4E6}"/>
              </a:ext>
            </a:extLst>
          </p:cNvPr>
          <p:cNvSpPr/>
          <p:nvPr/>
        </p:nvSpPr>
        <p:spPr>
          <a:xfrm>
            <a:off x="4984173" y="3212068"/>
            <a:ext cx="457200" cy="369332"/>
          </a:xfrm>
          <a:prstGeom prst="noSmoking">
            <a:avLst>
              <a:gd name="adj" fmla="val 281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tx1"/>
              </a:solidFill>
            </a:endParaRPr>
          </a:p>
        </p:txBody>
      </p:sp>
      <p:sp>
        <p:nvSpPr>
          <p:cNvPr id="32" name="Rectangle 31">
            <a:extLst>
              <a:ext uri="{FF2B5EF4-FFF2-40B4-BE49-F238E27FC236}">
                <a16:creationId xmlns:a16="http://schemas.microsoft.com/office/drawing/2014/main" id="{41044846-9528-4B2E-930D-306D62BCA7DB}"/>
              </a:ext>
            </a:extLst>
          </p:cNvPr>
          <p:cNvSpPr/>
          <p:nvPr/>
        </p:nvSpPr>
        <p:spPr>
          <a:xfrm>
            <a:off x="4953000" y="4888468"/>
            <a:ext cx="990600" cy="4572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itle 20">
            <a:extLst>
              <a:ext uri="{FF2B5EF4-FFF2-40B4-BE49-F238E27FC236}">
                <a16:creationId xmlns:a16="http://schemas.microsoft.com/office/drawing/2014/main" id="{4976A9BC-9BAC-48E0-99EC-7C8FCC324BC3}"/>
              </a:ext>
            </a:extLst>
          </p:cNvPr>
          <p:cNvSpPr>
            <a:spLocks noGrp="1"/>
          </p:cNvSpPr>
          <p:nvPr>
            <p:ph type="title"/>
          </p:nvPr>
        </p:nvSpPr>
        <p:spPr>
          <a:xfrm>
            <a:off x="3681525" y="426023"/>
            <a:ext cx="4828951" cy="840230"/>
          </a:xfrm>
          <a:prstGeom prst="rect">
            <a:avLst/>
          </a:prstGeom>
          <a:noFill/>
        </p:spPr>
        <p:txBody>
          <a:bodyPr vert="horz" wrap="none" lIns="91440" tIns="45720" rIns="91440" bIns="45720" rtlCol="0" anchor="ctr">
            <a:spAutoFit/>
          </a:bodyPr>
          <a:lstStyle/>
          <a:p>
            <a:pPr algn="ctr"/>
            <a:r>
              <a:rPr lang="en-US" sz="5400" b="1" dirty="0">
                <a:ln w="22225">
                  <a:solidFill>
                    <a:schemeClr val="accent2"/>
                  </a:solidFill>
                  <a:prstDash val="solid"/>
                </a:ln>
                <a:solidFill>
                  <a:schemeClr val="accent2">
                    <a:lumMod val="40000"/>
                    <a:lumOff val="60000"/>
                  </a:schemeClr>
                </a:solidFill>
              </a:rPr>
              <a:t>Down Regulation</a:t>
            </a:r>
          </a:p>
        </p:txBody>
      </p:sp>
      <p:sp>
        <p:nvSpPr>
          <p:cNvPr id="22" name="TextBox 21">
            <a:extLst>
              <a:ext uri="{FF2B5EF4-FFF2-40B4-BE49-F238E27FC236}">
                <a16:creationId xmlns:a16="http://schemas.microsoft.com/office/drawing/2014/main" id="{F8DE4237-BAAC-4C20-A5C8-1E5116B93BBA}"/>
              </a:ext>
            </a:extLst>
          </p:cNvPr>
          <p:cNvSpPr txBox="1"/>
          <p:nvPr/>
        </p:nvSpPr>
        <p:spPr>
          <a:xfrm>
            <a:off x="152400" y="6449786"/>
            <a:ext cx="1271502" cy="246221"/>
          </a:xfrm>
          <a:prstGeom prst="rect">
            <a:avLst/>
          </a:prstGeom>
          <a:noFill/>
        </p:spPr>
        <p:txBody>
          <a:bodyPr wrap="none" rtlCol="0">
            <a:spAutoFit/>
          </a:bodyPr>
          <a:lstStyle/>
          <a:p>
            <a:r>
              <a:rPr lang="en-US" sz="1000" dirty="0"/>
              <a:t>ML-00-00633_Rev01</a:t>
            </a:r>
          </a:p>
        </p:txBody>
      </p:sp>
    </p:spTree>
    <p:custDataLst>
      <p:tags r:id="rId1"/>
    </p:custDataLst>
    <p:extLst>
      <p:ext uri="{BB962C8B-B14F-4D97-AF65-F5344CB8AC3E}">
        <p14:creationId xmlns:p14="http://schemas.microsoft.com/office/powerpoint/2010/main" val="319282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xit" presetSubtype="0" fill="hold" grpId="0" nodeType="withEffect">
                                  <p:stCondLst>
                                    <p:cond delay="0"/>
                                  </p:stCondLst>
                                  <p:childTnLst>
                                    <p:set>
                                      <p:cBhvr>
                                        <p:cTn id="19" dur="1" fill="hold">
                                          <p:stCondLst>
                                            <p:cond delay="0"/>
                                          </p:stCondLst>
                                        </p:cTn>
                                        <p:tgtEl>
                                          <p:spTgt spid="33"/>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19"/>
                                        </p:tgtEl>
                                      </p:cBhvr>
                                    </p:animEffect>
                                    <p:set>
                                      <p:cBhvr>
                                        <p:cTn id="34" dur="1" fill="hold">
                                          <p:stCondLst>
                                            <p:cond delay="499"/>
                                          </p:stCondLst>
                                        </p:cTn>
                                        <p:tgtEl>
                                          <p:spTgt spid="1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500"/>
                                        <p:tgtEl>
                                          <p:spTgt spid="3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500"/>
                                        <p:tgtEl>
                                          <p:spTgt spid="9"/>
                                        </p:tgtEl>
                                      </p:cBhvr>
                                    </p:animEffect>
                                    <p:set>
                                      <p:cBhvr>
                                        <p:cTn id="56"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 grpId="0"/>
      <p:bldP spid="5" grpId="0" animBg="1"/>
      <p:bldP spid="6" grpId="0"/>
      <p:bldP spid="7" grpId="0"/>
      <p:bldP spid="18" grpId="0" animBg="1"/>
      <p:bldP spid="23" grpId="0"/>
      <p:bldP spid="25" grpId="0" animBg="1"/>
      <p:bldP spid="26" grpId="0"/>
      <p:bldP spid="27" grpId="0"/>
      <p:bldP spid="28" grpId="0" animBg="1"/>
      <p:bldP spid="29" grpId="0" animBg="1"/>
      <p:bldP spid="30"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ED6C401-4A55-4658-B839-CDFC952E8AC8}"/>
              </a:ext>
            </a:extLst>
          </p:cNvPr>
          <p:cNvPicPr>
            <a:picLocks noChangeAspect="1"/>
          </p:cNvPicPr>
          <p:nvPr/>
        </p:nvPicPr>
        <p:blipFill>
          <a:blip r:embed="rId4"/>
          <a:stretch>
            <a:fillRect/>
          </a:stretch>
        </p:blipFill>
        <p:spPr>
          <a:xfrm>
            <a:off x="7293713" y="1760589"/>
            <a:ext cx="1837491" cy="1783219"/>
          </a:xfrm>
          <a:prstGeom prst="rect">
            <a:avLst/>
          </a:prstGeom>
        </p:spPr>
      </p:pic>
      <p:sp>
        <p:nvSpPr>
          <p:cNvPr id="2" name="Title 1">
            <a:extLst>
              <a:ext uri="{FF2B5EF4-FFF2-40B4-BE49-F238E27FC236}">
                <a16:creationId xmlns:a16="http://schemas.microsoft.com/office/drawing/2014/main" id="{218A61F6-0EEF-4067-9AEC-7EC95A9579F9}"/>
              </a:ext>
            </a:extLst>
          </p:cNvPr>
          <p:cNvSpPr>
            <a:spLocks noGrp="1"/>
          </p:cNvSpPr>
          <p:nvPr>
            <p:ph type="title"/>
          </p:nvPr>
        </p:nvSpPr>
        <p:spPr/>
        <p:txBody>
          <a:bodyPr/>
          <a:lstStyle/>
          <a:p>
            <a:r>
              <a:rPr lang="en-US" dirty="0"/>
              <a:t>Prothrombin Time (PT)</a:t>
            </a:r>
          </a:p>
        </p:txBody>
      </p:sp>
      <p:grpSp>
        <p:nvGrpSpPr>
          <p:cNvPr id="6" name="Group 5">
            <a:extLst>
              <a:ext uri="{FF2B5EF4-FFF2-40B4-BE49-F238E27FC236}">
                <a16:creationId xmlns:a16="http://schemas.microsoft.com/office/drawing/2014/main" id="{84154189-6BEE-40EC-A4A7-DA905EA96A22}"/>
              </a:ext>
            </a:extLst>
          </p:cNvPr>
          <p:cNvGrpSpPr/>
          <p:nvPr/>
        </p:nvGrpSpPr>
        <p:grpSpPr>
          <a:xfrm>
            <a:off x="2782046" y="1870634"/>
            <a:ext cx="914400" cy="3304984"/>
            <a:chOff x="1359648" y="1870634"/>
            <a:chExt cx="914400" cy="3304984"/>
          </a:xfrm>
        </p:grpSpPr>
        <p:sp>
          <p:nvSpPr>
            <p:cNvPr id="3" name="Cylinder 2">
              <a:extLst>
                <a:ext uri="{FF2B5EF4-FFF2-40B4-BE49-F238E27FC236}">
                  <a16:creationId xmlns:a16="http://schemas.microsoft.com/office/drawing/2014/main" id="{F993D5F7-E9DF-486B-9357-2BEF083CB027}"/>
                </a:ext>
              </a:extLst>
            </p:cNvPr>
            <p:cNvSpPr/>
            <p:nvPr/>
          </p:nvSpPr>
          <p:spPr>
            <a:xfrm>
              <a:off x="1476189" y="2396565"/>
              <a:ext cx="681318" cy="2737223"/>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ylinder 3">
              <a:extLst>
                <a:ext uri="{FF2B5EF4-FFF2-40B4-BE49-F238E27FC236}">
                  <a16:creationId xmlns:a16="http://schemas.microsoft.com/office/drawing/2014/main" id="{E95E36BD-4435-4B7E-B134-930A5E4E4AA6}"/>
                </a:ext>
              </a:extLst>
            </p:cNvPr>
            <p:cNvSpPr/>
            <p:nvPr/>
          </p:nvSpPr>
          <p:spPr>
            <a:xfrm>
              <a:off x="1476189" y="3209366"/>
              <a:ext cx="681318" cy="1966252"/>
            </a:xfrm>
            <a:prstGeom prst="can">
              <a:avLst>
                <a:gd name="adj" fmla="val 35891"/>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ylinder 4">
              <a:extLst>
                <a:ext uri="{FF2B5EF4-FFF2-40B4-BE49-F238E27FC236}">
                  <a16:creationId xmlns:a16="http://schemas.microsoft.com/office/drawing/2014/main" id="{9B140911-9E84-4246-AFBC-63E64E0DE553}"/>
                </a:ext>
              </a:extLst>
            </p:cNvPr>
            <p:cNvSpPr/>
            <p:nvPr/>
          </p:nvSpPr>
          <p:spPr>
            <a:xfrm>
              <a:off x="1359648" y="1870634"/>
              <a:ext cx="914400" cy="985793"/>
            </a:xfrm>
            <a:prstGeom prst="ca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Arrow: Curved Down 7">
            <a:extLst>
              <a:ext uri="{FF2B5EF4-FFF2-40B4-BE49-F238E27FC236}">
                <a16:creationId xmlns:a16="http://schemas.microsoft.com/office/drawing/2014/main" id="{FFDA2DB6-686A-4F07-A384-AA53FC73CB87}"/>
              </a:ext>
            </a:extLst>
          </p:cNvPr>
          <p:cNvSpPr/>
          <p:nvPr/>
        </p:nvSpPr>
        <p:spPr>
          <a:xfrm>
            <a:off x="3812986" y="1996138"/>
            <a:ext cx="3723341" cy="942791"/>
          </a:xfrm>
          <a:prstGeom prst="curvedDownArrow">
            <a:avLst>
              <a:gd name="adj1" fmla="val 25000"/>
              <a:gd name="adj2" fmla="val 118444"/>
              <a:gd name="adj3" fmla="val 4105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TextBox 8">
            <a:extLst>
              <a:ext uri="{FF2B5EF4-FFF2-40B4-BE49-F238E27FC236}">
                <a16:creationId xmlns:a16="http://schemas.microsoft.com/office/drawing/2014/main" id="{13C6521F-6E2C-48E5-9722-E0DB1F4E88B2}"/>
              </a:ext>
            </a:extLst>
          </p:cNvPr>
          <p:cNvSpPr txBox="1"/>
          <p:nvPr/>
        </p:nvSpPr>
        <p:spPr>
          <a:xfrm>
            <a:off x="4828986" y="1506022"/>
            <a:ext cx="1837491" cy="369332"/>
          </a:xfrm>
          <a:prstGeom prst="rect">
            <a:avLst/>
          </a:prstGeom>
          <a:noFill/>
        </p:spPr>
        <p:txBody>
          <a:bodyPr wrap="none" rtlCol="0">
            <a:spAutoFit/>
          </a:bodyPr>
          <a:lstStyle/>
          <a:p>
            <a:r>
              <a:rPr lang="en-US" dirty="0"/>
              <a:t>+ Thromboplastin</a:t>
            </a:r>
          </a:p>
        </p:txBody>
      </p:sp>
      <p:sp>
        <p:nvSpPr>
          <p:cNvPr id="10" name="TextBox 9">
            <a:extLst>
              <a:ext uri="{FF2B5EF4-FFF2-40B4-BE49-F238E27FC236}">
                <a16:creationId xmlns:a16="http://schemas.microsoft.com/office/drawing/2014/main" id="{E308C5F5-0372-43BA-BD45-4C837BE29D15}"/>
              </a:ext>
            </a:extLst>
          </p:cNvPr>
          <p:cNvSpPr txBox="1"/>
          <p:nvPr/>
        </p:nvSpPr>
        <p:spPr>
          <a:xfrm>
            <a:off x="4828986" y="2467533"/>
            <a:ext cx="742063" cy="369332"/>
          </a:xfrm>
          <a:prstGeom prst="rect">
            <a:avLst/>
          </a:prstGeom>
          <a:noFill/>
        </p:spPr>
        <p:txBody>
          <a:bodyPr wrap="none" rtlCol="0">
            <a:spAutoFit/>
          </a:bodyPr>
          <a:lstStyle/>
          <a:p>
            <a:r>
              <a:rPr lang="en-US" dirty="0"/>
              <a:t>+ Ca</a:t>
            </a:r>
            <a:r>
              <a:rPr lang="en-US" baseline="30000" dirty="0"/>
              <a:t>++</a:t>
            </a:r>
          </a:p>
        </p:txBody>
      </p:sp>
      <p:sp>
        <p:nvSpPr>
          <p:cNvPr id="11" name="TextBox 10">
            <a:extLst>
              <a:ext uri="{FF2B5EF4-FFF2-40B4-BE49-F238E27FC236}">
                <a16:creationId xmlns:a16="http://schemas.microsoft.com/office/drawing/2014/main" id="{B528DDC8-D31E-41B6-BA60-67D26847EDAD}"/>
              </a:ext>
            </a:extLst>
          </p:cNvPr>
          <p:cNvSpPr txBox="1"/>
          <p:nvPr/>
        </p:nvSpPr>
        <p:spPr>
          <a:xfrm>
            <a:off x="6293221" y="3059713"/>
            <a:ext cx="1326966" cy="369332"/>
          </a:xfrm>
          <a:prstGeom prst="rect">
            <a:avLst/>
          </a:prstGeom>
          <a:noFill/>
        </p:spPr>
        <p:txBody>
          <a:bodyPr wrap="none" rtlCol="0">
            <a:spAutoFit/>
          </a:bodyPr>
          <a:lstStyle/>
          <a:p>
            <a:r>
              <a:rPr lang="en-US" dirty="0"/>
              <a:t>Time to Clot</a:t>
            </a:r>
          </a:p>
        </p:txBody>
      </p:sp>
      <p:sp>
        <p:nvSpPr>
          <p:cNvPr id="13" name="TextBox 12">
            <a:extLst>
              <a:ext uri="{FF2B5EF4-FFF2-40B4-BE49-F238E27FC236}">
                <a16:creationId xmlns:a16="http://schemas.microsoft.com/office/drawing/2014/main" id="{3B856D36-AA21-4E49-AF50-0B6B9520DFC0}"/>
              </a:ext>
            </a:extLst>
          </p:cNvPr>
          <p:cNvSpPr txBox="1"/>
          <p:nvPr/>
        </p:nvSpPr>
        <p:spPr>
          <a:xfrm>
            <a:off x="2846544" y="3470221"/>
            <a:ext cx="537327" cy="369332"/>
          </a:xfrm>
          <a:prstGeom prst="rect">
            <a:avLst/>
          </a:prstGeom>
          <a:noFill/>
        </p:spPr>
        <p:txBody>
          <a:bodyPr wrap="none" rtlCol="0">
            <a:spAutoFit/>
          </a:bodyPr>
          <a:lstStyle/>
          <a:p>
            <a:r>
              <a:rPr lang="en-US" dirty="0"/>
              <a:t>FVII</a:t>
            </a:r>
          </a:p>
        </p:txBody>
      </p:sp>
      <p:sp>
        <p:nvSpPr>
          <p:cNvPr id="14" name="TextBox 13">
            <a:extLst>
              <a:ext uri="{FF2B5EF4-FFF2-40B4-BE49-F238E27FC236}">
                <a16:creationId xmlns:a16="http://schemas.microsoft.com/office/drawing/2014/main" id="{5A3C1D97-A339-418D-97F4-BF7572714A9F}"/>
              </a:ext>
            </a:extLst>
          </p:cNvPr>
          <p:cNvSpPr txBox="1"/>
          <p:nvPr/>
        </p:nvSpPr>
        <p:spPr>
          <a:xfrm>
            <a:off x="3189644" y="3823160"/>
            <a:ext cx="408189" cy="369332"/>
          </a:xfrm>
          <a:prstGeom prst="rect">
            <a:avLst/>
          </a:prstGeom>
          <a:noFill/>
        </p:spPr>
        <p:txBody>
          <a:bodyPr wrap="none" rtlCol="0">
            <a:spAutoFit/>
          </a:bodyPr>
          <a:lstStyle/>
          <a:p>
            <a:r>
              <a:rPr lang="en-US" dirty="0"/>
              <a:t>FX</a:t>
            </a:r>
          </a:p>
        </p:txBody>
      </p:sp>
      <p:sp>
        <p:nvSpPr>
          <p:cNvPr id="15" name="TextBox 14">
            <a:extLst>
              <a:ext uri="{FF2B5EF4-FFF2-40B4-BE49-F238E27FC236}">
                <a16:creationId xmlns:a16="http://schemas.microsoft.com/office/drawing/2014/main" id="{DB6BC9C4-FDFD-4D64-BA0C-38C8A5FB6E80}"/>
              </a:ext>
            </a:extLst>
          </p:cNvPr>
          <p:cNvSpPr txBox="1"/>
          <p:nvPr/>
        </p:nvSpPr>
        <p:spPr>
          <a:xfrm>
            <a:off x="2954462" y="4156560"/>
            <a:ext cx="421910" cy="369332"/>
          </a:xfrm>
          <a:prstGeom prst="rect">
            <a:avLst/>
          </a:prstGeom>
          <a:noFill/>
        </p:spPr>
        <p:txBody>
          <a:bodyPr wrap="none" rtlCol="0">
            <a:spAutoFit/>
          </a:bodyPr>
          <a:lstStyle/>
          <a:p>
            <a:r>
              <a:rPr lang="en-US" dirty="0"/>
              <a:t>FV</a:t>
            </a:r>
          </a:p>
        </p:txBody>
      </p:sp>
      <p:sp>
        <p:nvSpPr>
          <p:cNvPr id="16" name="TextBox 15">
            <a:extLst>
              <a:ext uri="{FF2B5EF4-FFF2-40B4-BE49-F238E27FC236}">
                <a16:creationId xmlns:a16="http://schemas.microsoft.com/office/drawing/2014/main" id="{185B8A1F-69CF-4638-9A3B-AF32196365A5}"/>
              </a:ext>
            </a:extLst>
          </p:cNvPr>
          <p:cNvSpPr txBox="1"/>
          <p:nvPr/>
        </p:nvSpPr>
        <p:spPr>
          <a:xfrm>
            <a:off x="3165417" y="4517695"/>
            <a:ext cx="405880" cy="369332"/>
          </a:xfrm>
          <a:prstGeom prst="rect">
            <a:avLst/>
          </a:prstGeom>
          <a:noFill/>
        </p:spPr>
        <p:txBody>
          <a:bodyPr wrap="none" rtlCol="0">
            <a:spAutoFit/>
          </a:bodyPr>
          <a:lstStyle/>
          <a:p>
            <a:r>
              <a:rPr lang="en-US" dirty="0"/>
              <a:t>FII</a:t>
            </a:r>
          </a:p>
        </p:txBody>
      </p:sp>
      <p:sp>
        <p:nvSpPr>
          <p:cNvPr id="17" name="TextBox 16">
            <a:extLst>
              <a:ext uri="{FF2B5EF4-FFF2-40B4-BE49-F238E27FC236}">
                <a16:creationId xmlns:a16="http://schemas.microsoft.com/office/drawing/2014/main" id="{035FD59D-A42A-4D7C-B911-319B7491D60A}"/>
              </a:ext>
            </a:extLst>
          </p:cNvPr>
          <p:cNvSpPr txBox="1"/>
          <p:nvPr/>
        </p:nvSpPr>
        <p:spPr>
          <a:xfrm>
            <a:off x="6570234" y="4007826"/>
            <a:ext cx="2794895" cy="369332"/>
          </a:xfrm>
          <a:prstGeom prst="rect">
            <a:avLst/>
          </a:prstGeom>
          <a:noFill/>
        </p:spPr>
        <p:txBody>
          <a:bodyPr wrap="square" rtlCol="0">
            <a:spAutoFit/>
          </a:bodyPr>
          <a:lstStyle/>
          <a:p>
            <a:r>
              <a:rPr lang="en-US" dirty="0"/>
              <a:t>Normal: ~12 seconds</a:t>
            </a:r>
          </a:p>
        </p:txBody>
      </p:sp>
      <p:sp>
        <p:nvSpPr>
          <p:cNvPr id="18" name="&quot;Not Allowed&quot; Symbol 17">
            <a:extLst>
              <a:ext uri="{FF2B5EF4-FFF2-40B4-BE49-F238E27FC236}">
                <a16:creationId xmlns:a16="http://schemas.microsoft.com/office/drawing/2014/main" id="{8D9BADC7-D63B-4ADC-BF34-E25000C73A74}"/>
              </a:ext>
            </a:extLst>
          </p:cNvPr>
          <p:cNvSpPr/>
          <p:nvPr/>
        </p:nvSpPr>
        <p:spPr>
          <a:xfrm>
            <a:off x="2912607" y="4093624"/>
            <a:ext cx="531029" cy="495203"/>
          </a:xfrm>
          <a:prstGeom prst="noSmoking">
            <a:avLst>
              <a:gd name="adj" fmla="val 948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TextBox 18">
            <a:extLst>
              <a:ext uri="{FF2B5EF4-FFF2-40B4-BE49-F238E27FC236}">
                <a16:creationId xmlns:a16="http://schemas.microsoft.com/office/drawing/2014/main" id="{0E6915B5-CF8F-4628-8D80-16ADD1CB75F3}"/>
              </a:ext>
            </a:extLst>
          </p:cNvPr>
          <p:cNvSpPr txBox="1"/>
          <p:nvPr/>
        </p:nvSpPr>
        <p:spPr>
          <a:xfrm>
            <a:off x="6570234" y="4471844"/>
            <a:ext cx="3189344" cy="369332"/>
          </a:xfrm>
          <a:prstGeom prst="rect">
            <a:avLst/>
          </a:prstGeom>
          <a:noFill/>
        </p:spPr>
        <p:txBody>
          <a:bodyPr wrap="square" rtlCol="0">
            <a:spAutoFit/>
          </a:bodyPr>
          <a:lstStyle/>
          <a:p>
            <a:r>
              <a:rPr lang="en-US" dirty="0"/>
              <a:t>Factor Deficiency: &gt;15 seconds</a:t>
            </a:r>
          </a:p>
        </p:txBody>
      </p:sp>
      <p:sp>
        <p:nvSpPr>
          <p:cNvPr id="20" name="TextBox 19">
            <a:extLst>
              <a:ext uri="{FF2B5EF4-FFF2-40B4-BE49-F238E27FC236}">
                <a16:creationId xmlns:a16="http://schemas.microsoft.com/office/drawing/2014/main" id="{67F9713F-8F4D-443E-9F78-64B55B94F69A}"/>
              </a:ext>
            </a:extLst>
          </p:cNvPr>
          <p:cNvSpPr txBox="1"/>
          <p:nvPr/>
        </p:nvSpPr>
        <p:spPr>
          <a:xfrm>
            <a:off x="152400" y="6449786"/>
            <a:ext cx="1271502" cy="246221"/>
          </a:xfrm>
          <a:prstGeom prst="rect">
            <a:avLst/>
          </a:prstGeom>
          <a:noFill/>
        </p:spPr>
        <p:txBody>
          <a:bodyPr wrap="none" rtlCol="0">
            <a:spAutoFit/>
          </a:bodyPr>
          <a:lstStyle/>
          <a:p>
            <a:r>
              <a:rPr lang="en-US" sz="1000" dirty="0"/>
              <a:t>ML-00-00633_Rev01</a:t>
            </a:r>
          </a:p>
        </p:txBody>
      </p:sp>
    </p:spTree>
    <p:custDataLst>
      <p:tags r:id="rId1"/>
    </p:custDataLst>
    <p:extLst>
      <p:ext uri="{BB962C8B-B14F-4D97-AF65-F5344CB8AC3E}">
        <p14:creationId xmlns:p14="http://schemas.microsoft.com/office/powerpoint/2010/main" val="3534985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8" grpId="0" animBg="1"/>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A61F6-0EEF-4067-9AEC-7EC95A9579F9}"/>
              </a:ext>
            </a:extLst>
          </p:cNvPr>
          <p:cNvSpPr>
            <a:spLocks noGrp="1"/>
          </p:cNvSpPr>
          <p:nvPr>
            <p:ph type="title"/>
          </p:nvPr>
        </p:nvSpPr>
        <p:spPr/>
        <p:txBody>
          <a:bodyPr/>
          <a:lstStyle/>
          <a:p>
            <a:r>
              <a:rPr lang="en-US" dirty="0"/>
              <a:t>Activated Partial Thromboplastin Time (</a:t>
            </a:r>
            <a:r>
              <a:rPr lang="en-US" dirty="0" err="1"/>
              <a:t>aPTT</a:t>
            </a:r>
            <a:r>
              <a:rPr lang="en-US" dirty="0"/>
              <a:t>)</a:t>
            </a:r>
          </a:p>
        </p:txBody>
      </p:sp>
      <p:grpSp>
        <p:nvGrpSpPr>
          <p:cNvPr id="3" name="Group 2">
            <a:extLst>
              <a:ext uri="{FF2B5EF4-FFF2-40B4-BE49-F238E27FC236}">
                <a16:creationId xmlns:a16="http://schemas.microsoft.com/office/drawing/2014/main" id="{243A3052-000E-498C-A5C4-E353998223E1}"/>
              </a:ext>
            </a:extLst>
          </p:cNvPr>
          <p:cNvGrpSpPr/>
          <p:nvPr/>
        </p:nvGrpSpPr>
        <p:grpSpPr>
          <a:xfrm>
            <a:off x="2782046" y="1870634"/>
            <a:ext cx="914400" cy="3304984"/>
            <a:chOff x="1359648" y="1870634"/>
            <a:chExt cx="914400" cy="3304984"/>
          </a:xfrm>
        </p:grpSpPr>
        <p:sp>
          <p:nvSpPr>
            <p:cNvPr id="4" name="Cylinder 3">
              <a:extLst>
                <a:ext uri="{FF2B5EF4-FFF2-40B4-BE49-F238E27FC236}">
                  <a16:creationId xmlns:a16="http://schemas.microsoft.com/office/drawing/2014/main" id="{37E0A61C-5032-4300-BC4F-3C71BF51EFB0}"/>
                </a:ext>
              </a:extLst>
            </p:cNvPr>
            <p:cNvSpPr/>
            <p:nvPr/>
          </p:nvSpPr>
          <p:spPr>
            <a:xfrm>
              <a:off x="1476189" y="2396565"/>
              <a:ext cx="681318" cy="2737223"/>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ylinder 4">
              <a:extLst>
                <a:ext uri="{FF2B5EF4-FFF2-40B4-BE49-F238E27FC236}">
                  <a16:creationId xmlns:a16="http://schemas.microsoft.com/office/drawing/2014/main" id="{BCAB64DC-F7EA-427A-841C-113BB44AEAE0}"/>
                </a:ext>
              </a:extLst>
            </p:cNvPr>
            <p:cNvSpPr/>
            <p:nvPr/>
          </p:nvSpPr>
          <p:spPr>
            <a:xfrm>
              <a:off x="1476189" y="3209366"/>
              <a:ext cx="681318" cy="1966252"/>
            </a:xfrm>
            <a:prstGeom prst="can">
              <a:avLst>
                <a:gd name="adj" fmla="val 35891"/>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ylinder 5">
              <a:extLst>
                <a:ext uri="{FF2B5EF4-FFF2-40B4-BE49-F238E27FC236}">
                  <a16:creationId xmlns:a16="http://schemas.microsoft.com/office/drawing/2014/main" id="{31641C0C-0077-449C-845A-F832F2E8E574}"/>
                </a:ext>
              </a:extLst>
            </p:cNvPr>
            <p:cNvSpPr/>
            <p:nvPr/>
          </p:nvSpPr>
          <p:spPr>
            <a:xfrm>
              <a:off x="1359648" y="1870634"/>
              <a:ext cx="914400" cy="985793"/>
            </a:xfrm>
            <a:prstGeom prst="ca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a:extLst>
              <a:ext uri="{FF2B5EF4-FFF2-40B4-BE49-F238E27FC236}">
                <a16:creationId xmlns:a16="http://schemas.microsoft.com/office/drawing/2014/main" id="{8C702D0A-AF3B-451E-8F09-25FE647132AD}"/>
              </a:ext>
            </a:extLst>
          </p:cNvPr>
          <p:cNvPicPr>
            <a:picLocks noChangeAspect="1"/>
          </p:cNvPicPr>
          <p:nvPr/>
        </p:nvPicPr>
        <p:blipFill>
          <a:blip r:embed="rId4"/>
          <a:stretch>
            <a:fillRect/>
          </a:stretch>
        </p:blipFill>
        <p:spPr>
          <a:xfrm>
            <a:off x="7293713" y="1760589"/>
            <a:ext cx="1837491" cy="1783219"/>
          </a:xfrm>
          <a:prstGeom prst="rect">
            <a:avLst/>
          </a:prstGeom>
        </p:spPr>
      </p:pic>
      <p:sp>
        <p:nvSpPr>
          <p:cNvPr id="13" name="Arrow: Curved Down 12">
            <a:extLst>
              <a:ext uri="{FF2B5EF4-FFF2-40B4-BE49-F238E27FC236}">
                <a16:creationId xmlns:a16="http://schemas.microsoft.com/office/drawing/2014/main" id="{D8F17657-B5C2-4EAA-B0EF-70DAFFD15D22}"/>
              </a:ext>
            </a:extLst>
          </p:cNvPr>
          <p:cNvSpPr/>
          <p:nvPr/>
        </p:nvSpPr>
        <p:spPr>
          <a:xfrm>
            <a:off x="3812986" y="1996138"/>
            <a:ext cx="3723341" cy="942791"/>
          </a:xfrm>
          <a:prstGeom prst="curvedDownArrow">
            <a:avLst>
              <a:gd name="adj1" fmla="val 25000"/>
              <a:gd name="adj2" fmla="val 118444"/>
              <a:gd name="adj3" fmla="val 4105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a:extLst>
              <a:ext uri="{FF2B5EF4-FFF2-40B4-BE49-F238E27FC236}">
                <a16:creationId xmlns:a16="http://schemas.microsoft.com/office/drawing/2014/main" id="{C4BE2765-B8A8-408C-9C37-64347028EF00}"/>
              </a:ext>
            </a:extLst>
          </p:cNvPr>
          <p:cNvSpPr txBox="1"/>
          <p:nvPr/>
        </p:nvSpPr>
        <p:spPr>
          <a:xfrm>
            <a:off x="4691538" y="1501302"/>
            <a:ext cx="2180982" cy="369332"/>
          </a:xfrm>
          <a:prstGeom prst="rect">
            <a:avLst/>
          </a:prstGeom>
          <a:noFill/>
        </p:spPr>
        <p:txBody>
          <a:bodyPr wrap="none" rtlCol="0">
            <a:spAutoFit/>
          </a:bodyPr>
          <a:lstStyle/>
          <a:p>
            <a:r>
              <a:rPr lang="en-US" dirty="0"/>
              <a:t>+ Surface Activator(s)</a:t>
            </a:r>
          </a:p>
        </p:txBody>
      </p:sp>
      <p:sp>
        <p:nvSpPr>
          <p:cNvPr id="15" name="TextBox 14">
            <a:extLst>
              <a:ext uri="{FF2B5EF4-FFF2-40B4-BE49-F238E27FC236}">
                <a16:creationId xmlns:a16="http://schemas.microsoft.com/office/drawing/2014/main" id="{AD3C7928-D640-4BD5-8585-FB0F566DB31D}"/>
              </a:ext>
            </a:extLst>
          </p:cNvPr>
          <p:cNvSpPr txBox="1"/>
          <p:nvPr/>
        </p:nvSpPr>
        <p:spPr>
          <a:xfrm>
            <a:off x="4691538" y="2396565"/>
            <a:ext cx="1662635" cy="369332"/>
          </a:xfrm>
          <a:prstGeom prst="rect">
            <a:avLst/>
          </a:prstGeom>
          <a:noFill/>
        </p:spPr>
        <p:txBody>
          <a:bodyPr wrap="none" rtlCol="0">
            <a:spAutoFit/>
          </a:bodyPr>
          <a:lstStyle/>
          <a:p>
            <a:r>
              <a:rPr lang="en-US" dirty="0"/>
              <a:t>+ Phospholipids</a:t>
            </a:r>
            <a:endParaRPr lang="en-US" baseline="30000" dirty="0"/>
          </a:p>
        </p:txBody>
      </p:sp>
      <p:sp>
        <p:nvSpPr>
          <p:cNvPr id="16" name="TextBox 15">
            <a:extLst>
              <a:ext uri="{FF2B5EF4-FFF2-40B4-BE49-F238E27FC236}">
                <a16:creationId xmlns:a16="http://schemas.microsoft.com/office/drawing/2014/main" id="{C9D7AC55-214A-494F-A3EF-CC40B3C83CB0}"/>
              </a:ext>
            </a:extLst>
          </p:cNvPr>
          <p:cNvSpPr txBox="1"/>
          <p:nvPr/>
        </p:nvSpPr>
        <p:spPr>
          <a:xfrm>
            <a:off x="6293221" y="3059713"/>
            <a:ext cx="1326966" cy="369332"/>
          </a:xfrm>
          <a:prstGeom prst="rect">
            <a:avLst/>
          </a:prstGeom>
          <a:noFill/>
        </p:spPr>
        <p:txBody>
          <a:bodyPr wrap="none" rtlCol="0">
            <a:spAutoFit/>
          </a:bodyPr>
          <a:lstStyle/>
          <a:p>
            <a:r>
              <a:rPr lang="en-US" dirty="0"/>
              <a:t>Time to Clot</a:t>
            </a:r>
          </a:p>
        </p:txBody>
      </p:sp>
      <p:sp>
        <p:nvSpPr>
          <p:cNvPr id="17" name="TextBox 16">
            <a:extLst>
              <a:ext uri="{FF2B5EF4-FFF2-40B4-BE49-F238E27FC236}">
                <a16:creationId xmlns:a16="http://schemas.microsoft.com/office/drawing/2014/main" id="{CDFFA215-91A7-4920-B1BA-F92D1229B0C2}"/>
              </a:ext>
            </a:extLst>
          </p:cNvPr>
          <p:cNvSpPr txBox="1"/>
          <p:nvPr/>
        </p:nvSpPr>
        <p:spPr>
          <a:xfrm>
            <a:off x="2898587" y="3484282"/>
            <a:ext cx="595035" cy="369332"/>
          </a:xfrm>
          <a:prstGeom prst="rect">
            <a:avLst/>
          </a:prstGeom>
          <a:noFill/>
        </p:spPr>
        <p:txBody>
          <a:bodyPr wrap="none" rtlCol="0">
            <a:spAutoFit/>
          </a:bodyPr>
          <a:lstStyle/>
          <a:p>
            <a:r>
              <a:rPr lang="en-US" dirty="0"/>
              <a:t>FVIII</a:t>
            </a:r>
          </a:p>
        </p:txBody>
      </p:sp>
      <p:sp>
        <p:nvSpPr>
          <p:cNvPr id="18" name="TextBox 17">
            <a:extLst>
              <a:ext uri="{FF2B5EF4-FFF2-40B4-BE49-F238E27FC236}">
                <a16:creationId xmlns:a16="http://schemas.microsoft.com/office/drawing/2014/main" id="{CD2E2D85-4759-4C73-84D7-17B4EFA511F5}"/>
              </a:ext>
            </a:extLst>
          </p:cNvPr>
          <p:cNvSpPr txBox="1"/>
          <p:nvPr/>
        </p:nvSpPr>
        <p:spPr>
          <a:xfrm>
            <a:off x="3143016" y="4762199"/>
            <a:ext cx="405880" cy="369332"/>
          </a:xfrm>
          <a:prstGeom prst="rect">
            <a:avLst/>
          </a:prstGeom>
          <a:noFill/>
        </p:spPr>
        <p:txBody>
          <a:bodyPr wrap="none" rtlCol="0">
            <a:spAutoFit/>
          </a:bodyPr>
          <a:lstStyle/>
          <a:p>
            <a:r>
              <a:rPr lang="en-US" dirty="0"/>
              <a:t>FII</a:t>
            </a:r>
          </a:p>
        </p:txBody>
      </p:sp>
      <p:sp>
        <p:nvSpPr>
          <p:cNvPr id="19" name="TextBox 18">
            <a:extLst>
              <a:ext uri="{FF2B5EF4-FFF2-40B4-BE49-F238E27FC236}">
                <a16:creationId xmlns:a16="http://schemas.microsoft.com/office/drawing/2014/main" id="{7270E287-F82D-431A-B883-71613F3600AB}"/>
              </a:ext>
            </a:extLst>
          </p:cNvPr>
          <p:cNvSpPr txBox="1"/>
          <p:nvPr/>
        </p:nvSpPr>
        <p:spPr>
          <a:xfrm>
            <a:off x="2849296" y="3837221"/>
            <a:ext cx="468398" cy="369332"/>
          </a:xfrm>
          <a:prstGeom prst="rect">
            <a:avLst/>
          </a:prstGeom>
          <a:noFill/>
        </p:spPr>
        <p:txBody>
          <a:bodyPr wrap="none" rtlCol="0">
            <a:spAutoFit/>
          </a:bodyPr>
          <a:lstStyle/>
          <a:p>
            <a:r>
              <a:rPr lang="en-US" dirty="0"/>
              <a:t>FIX</a:t>
            </a:r>
          </a:p>
        </p:txBody>
      </p:sp>
      <p:sp>
        <p:nvSpPr>
          <p:cNvPr id="20" name="TextBox 19">
            <a:extLst>
              <a:ext uri="{FF2B5EF4-FFF2-40B4-BE49-F238E27FC236}">
                <a16:creationId xmlns:a16="http://schemas.microsoft.com/office/drawing/2014/main" id="{618654AE-4A49-4ED0-91BE-4F8255A5B31F}"/>
              </a:ext>
            </a:extLst>
          </p:cNvPr>
          <p:cNvSpPr txBox="1"/>
          <p:nvPr/>
        </p:nvSpPr>
        <p:spPr>
          <a:xfrm>
            <a:off x="3143016" y="4153480"/>
            <a:ext cx="465897" cy="369332"/>
          </a:xfrm>
          <a:prstGeom prst="rect">
            <a:avLst/>
          </a:prstGeom>
          <a:noFill/>
        </p:spPr>
        <p:txBody>
          <a:bodyPr wrap="none" rtlCol="0">
            <a:spAutoFit/>
          </a:bodyPr>
          <a:lstStyle/>
          <a:p>
            <a:r>
              <a:rPr lang="en-US" dirty="0"/>
              <a:t>FXI</a:t>
            </a:r>
          </a:p>
        </p:txBody>
      </p:sp>
      <p:sp>
        <p:nvSpPr>
          <p:cNvPr id="21" name="TextBox 20">
            <a:extLst>
              <a:ext uri="{FF2B5EF4-FFF2-40B4-BE49-F238E27FC236}">
                <a16:creationId xmlns:a16="http://schemas.microsoft.com/office/drawing/2014/main" id="{B9828D87-C9DF-4FA1-B7FE-E376AFA66445}"/>
              </a:ext>
            </a:extLst>
          </p:cNvPr>
          <p:cNvSpPr txBox="1"/>
          <p:nvPr/>
        </p:nvSpPr>
        <p:spPr>
          <a:xfrm>
            <a:off x="2898587" y="4547818"/>
            <a:ext cx="523605" cy="369332"/>
          </a:xfrm>
          <a:prstGeom prst="rect">
            <a:avLst/>
          </a:prstGeom>
          <a:noFill/>
        </p:spPr>
        <p:txBody>
          <a:bodyPr wrap="none" rtlCol="0">
            <a:spAutoFit/>
          </a:bodyPr>
          <a:lstStyle/>
          <a:p>
            <a:r>
              <a:rPr lang="en-US" dirty="0"/>
              <a:t>FXII</a:t>
            </a:r>
          </a:p>
        </p:txBody>
      </p:sp>
      <p:sp>
        <p:nvSpPr>
          <p:cNvPr id="22" name="TextBox 21">
            <a:extLst>
              <a:ext uri="{FF2B5EF4-FFF2-40B4-BE49-F238E27FC236}">
                <a16:creationId xmlns:a16="http://schemas.microsoft.com/office/drawing/2014/main" id="{A6AD4A88-D089-47AF-AAA5-8E64C84FC1B4}"/>
              </a:ext>
            </a:extLst>
          </p:cNvPr>
          <p:cNvSpPr txBox="1"/>
          <p:nvPr/>
        </p:nvSpPr>
        <p:spPr>
          <a:xfrm>
            <a:off x="3205567" y="3705849"/>
            <a:ext cx="408189" cy="369332"/>
          </a:xfrm>
          <a:prstGeom prst="rect">
            <a:avLst/>
          </a:prstGeom>
          <a:noFill/>
        </p:spPr>
        <p:txBody>
          <a:bodyPr wrap="none" rtlCol="0">
            <a:spAutoFit/>
          </a:bodyPr>
          <a:lstStyle/>
          <a:p>
            <a:r>
              <a:rPr lang="en-US" dirty="0"/>
              <a:t>FX</a:t>
            </a:r>
          </a:p>
        </p:txBody>
      </p:sp>
      <p:sp>
        <p:nvSpPr>
          <p:cNvPr id="23" name="TextBox 22">
            <a:extLst>
              <a:ext uri="{FF2B5EF4-FFF2-40B4-BE49-F238E27FC236}">
                <a16:creationId xmlns:a16="http://schemas.microsoft.com/office/drawing/2014/main" id="{8C80AE22-5940-4558-996D-D85BE9A407D3}"/>
              </a:ext>
            </a:extLst>
          </p:cNvPr>
          <p:cNvSpPr txBox="1"/>
          <p:nvPr/>
        </p:nvSpPr>
        <p:spPr>
          <a:xfrm>
            <a:off x="2972470" y="4296748"/>
            <a:ext cx="421910" cy="369332"/>
          </a:xfrm>
          <a:prstGeom prst="rect">
            <a:avLst/>
          </a:prstGeom>
          <a:noFill/>
        </p:spPr>
        <p:txBody>
          <a:bodyPr wrap="none" rtlCol="0">
            <a:spAutoFit/>
          </a:bodyPr>
          <a:lstStyle/>
          <a:p>
            <a:r>
              <a:rPr lang="en-US" dirty="0"/>
              <a:t>FV</a:t>
            </a:r>
          </a:p>
        </p:txBody>
      </p:sp>
      <p:sp>
        <p:nvSpPr>
          <p:cNvPr id="24" name="TextBox 23">
            <a:extLst>
              <a:ext uri="{FF2B5EF4-FFF2-40B4-BE49-F238E27FC236}">
                <a16:creationId xmlns:a16="http://schemas.microsoft.com/office/drawing/2014/main" id="{70E4C12B-0D0E-4523-B6AF-9575189BD1B2}"/>
              </a:ext>
            </a:extLst>
          </p:cNvPr>
          <p:cNvSpPr txBox="1"/>
          <p:nvPr/>
        </p:nvSpPr>
        <p:spPr>
          <a:xfrm>
            <a:off x="6570234" y="4007826"/>
            <a:ext cx="2794895" cy="369332"/>
          </a:xfrm>
          <a:prstGeom prst="rect">
            <a:avLst/>
          </a:prstGeom>
          <a:noFill/>
        </p:spPr>
        <p:txBody>
          <a:bodyPr wrap="square" rtlCol="0">
            <a:spAutoFit/>
          </a:bodyPr>
          <a:lstStyle/>
          <a:p>
            <a:r>
              <a:rPr lang="en-US" dirty="0"/>
              <a:t>Normal: 30-50 seconds</a:t>
            </a:r>
          </a:p>
        </p:txBody>
      </p:sp>
      <p:sp>
        <p:nvSpPr>
          <p:cNvPr id="25" name="TextBox 24">
            <a:extLst>
              <a:ext uri="{FF2B5EF4-FFF2-40B4-BE49-F238E27FC236}">
                <a16:creationId xmlns:a16="http://schemas.microsoft.com/office/drawing/2014/main" id="{FA561309-A0BB-466A-A0D0-9C6E246E0937}"/>
              </a:ext>
            </a:extLst>
          </p:cNvPr>
          <p:cNvSpPr txBox="1"/>
          <p:nvPr/>
        </p:nvSpPr>
        <p:spPr>
          <a:xfrm>
            <a:off x="6570234" y="4471844"/>
            <a:ext cx="3189344" cy="369332"/>
          </a:xfrm>
          <a:prstGeom prst="rect">
            <a:avLst/>
          </a:prstGeom>
          <a:noFill/>
        </p:spPr>
        <p:txBody>
          <a:bodyPr wrap="square" rtlCol="0">
            <a:spAutoFit/>
          </a:bodyPr>
          <a:lstStyle/>
          <a:p>
            <a:r>
              <a:rPr lang="en-US" dirty="0"/>
              <a:t>Factor Deficiency: &gt;50 seconds</a:t>
            </a:r>
          </a:p>
        </p:txBody>
      </p:sp>
      <p:sp>
        <p:nvSpPr>
          <p:cNvPr id="26" name="&quot;Not Allowed&quot; Symbol 25">
            <a:extLst>
              <a:ext uri="{FF2B5EF4-FFF2-40B4-BE49-F238E27FC236}">
                <a16:creationId xmlns:a16="http://schemas.microsoft.com/office/drawing/2014/main" id="{6E107610-4E4F-4108-8F15-BAD3ADA336B5}"/>
              </a:ext>
            </a:extLst>
          </p:cNvPr>
          <p:cNvSpPr/>
          <p:nvPr/>
        </p:nvSpPr>
        <p:spPr>
          <a:xfrm>
            <a:off x="2940052" y="3418890"/>
            <a:ext cx="531029" cy="495203"/>
          </a:xfrm>
          <a:prstGeom prst="noSmoking">
            <a:avLst>
              <a:gd name="adj" fmla="val 948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TextBox 26">
            <a:extLst>
              <a:ext uri="{FF2B5EF4-FFF2-40B4-BE49-F238E27FC236}">
                <a16:creationId xmlns:a16="http://schemas.microsoft.com/office/drawing/2014/main" id="{7DEEB3D6-5A26-437C-93B2-2A75D057A2AD}"/>
              </a:ext>
            </a:extLst>
          </p:cNvPr>
          <p:cNvSpPr txBox="1"/>
          <p:nvPr/>
        </p:nvSpPr>
        <p:spPr>
          <a:xfrm>
            <a:off x="152400" y="6449786"/>
            <a:ext cx="1271502" cy="246221"/>
          </a:xfrm>
          <a:prstGeom prst="rect">
            <a:avLst/>
          </a:prstGeom>
          <a:noFill/>
        </p:spPr>
        <p:txBody>
          <a:bodyPr wrap="none" rtlCol="0">
            <a:spAutoFit/>
          </a:bodyPr>
          <a:lstStyle/>
          <a:p>
            <a:r>
              <a:rPr lang="en-US" sz="1000" dirty="0"/>
              <a:t>ML-00-00633_Rev01</a:t>
            </a:r>
          </a:p>
        </p:txBody>
      </p:sp>
    </p:spTree>
    <p:custDataLst>
      <p:tags r:id="rId1"/>
    </p:custDataLst>
    <p:extLst>
      <p:ext uri="{BB962C8B-B14F-4D97-AF65-F5344CB8AC3E}">
        <p14:creationId xmlns:p14="http://schemas.microsoft.com/office/powerpoint/2010/main" val="3915294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4" grpId="0"/>
      <p:bldP spid="25" grpId="0"/>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B77DC7C4-BA54-458D-AEB4-E4540A6B2763}"/>
              </a:ext>
            </a:extLst>
          </p:cNvPr>
          <p:cNvPicPr>
            <a:picLocks noChangeAspect="1"/>
          </p:cNvPicPr>
          <p:nvPr/>
        </p:nvPicPr>
        <p:blipFill>
          <a:blip r:embed="rId4"/>
          <a:stretch>
            <a:fillRect/>
          </a:stretch>
        </p:blipFill>
        <p:spPr>
          <a:xfrm>
            <a:off x="7293713" y="1593281"/>
            <a:ext cx="2009891" cy="1950527"/>
          </a:xfrm>
          <a:prstGeom prst="rect">
            <a:avLst/>
          </a:prstGeom>
        </p:spPr>
      </p:pic>
      <p:grpSp>
        <p:nvGrpSpPr>
          <p:cNvPr id="37" name="Group 36">
            <a:extLst>
              <a:ext uri="{FF2B5EF4-FFF2-40B4-BE49-F238E27FC236}">
                <a16:creationId xmlns:a16="http://schemas.microsoft.com/office/drawing/2014/main" id="{9E9DE4F1-2010-4536-884B-D3192EC35F1B}"/>
              </a:ext>
            </a:extLst>
          </p:cNvPr>
          <p:cNvGrpSpPr/>
          <p:nvPr/>
        </p:nvGrpSpPr>
        <p:grpSpPr>
          <a:xfrm>
            <a:off x="2782046" y="1560549"/>
            <a:ext cx="994830" cy="3615069"/>
            <a:chOff x="1359648" y="1870634"/>
            <a:chExt cx="914400" cy="3304984"/>
          </a:xfrm>
        </p:grpSpPr>
        <p:sp>
          <p:nvSpPr>
            <p:cNvPr id="38" name="Cylinder 37">
              <a:extLst>
                <a:ext uri="{FF2B5EF4-FFF2-40B4-BE49-F238E27FC236}">
                  <a16:creationId xmlns:a16="http://schemas.microsoft.com/office/drawing/2014/main" id="{58F64B37-05EE-4906-955C-6A50B7C939EB}"/>
                </a:ext>
              </a:extLst>
            </p:cNvPr>
            <p:cNvSpPr/>
            <p:nvPr/>
          </p:nvSpPr>
          <p:spPr>
            <a:xfrm>
              <a:off x="1476189" y="2396565"/>
              <a:ext cx="681318" cy="2737223"/>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Cylinder 38">
              <a:extLst>
                <a:ext uri="{FF2B5EF4-FFF2-40B4-BE49-F238E27FC236}">
                  <a16:creationId xmlns:a16="http://schemas.microsoft.com/office/drawing/2014/main" id="{37DA5328-3A3C-4F05-913C-B559E623C88E}"/>
                </a:ext>
              </a:extLst>
            </p:cNvPr>
            <p:cNvSpPr/>
            <p:nvPr/>
          </p:nvSpPr>
          <p:spPr>
            <a:xfrm>
              <a:off x="1476189" y="3209366"/>
              <a:ext cx="681318" cy="1966252"/>
            </a:xfrm>
            <a:prstGeom prst="can">
              <a:avLst>
                <a:gd name="adj" fmla="val 35891"/>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Cylinder 39">
              <a:extLst>
                <a:ext uri="{FF2B5EF4-FFF2-40B4-BE49-F238E27FC236}">
                  <a16:creationId xmlns:a16="http://schemas.microsoft.com/office/drawing/2014/main" id="{F40C13F9-A098-42D3-977C-9F11B35667E5}"/>
                </a:ext>
              </a:extLst>
            </p:cNvPr>
            <p:cNvSpPr/>
            <p:nvPr/>
          </p:nvSpPr>
          <p:spPr>
            <a:xfrm>
              <a:off x="1359648" y="1870634"/>
              <a:ext cx="914400" cy="985793"/>
            </a:xfrm>
            <a:prstGeom prst="ca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Arrow: Curved Down 40">
            <a:extLst>
              <a:ext uri="{FF2B5EF4-FFF2-40B4-BE49-F238E27FC236}">
                <a16:creationId xmlns:a16="http://schemas.microsoft.com/office/drawing/2014/main" id="{AF969075-9A3D-406D-9E78-31472EE82A18}"/>
              </a:ext>
            </a:extLst>
          </p:cNvPr>
          <p:cNvSpPr/>
          <p:nvPr/>
        </p:nvSpPr>
        <p:spPr>
          <a:xfrm>
            <a:off x="3812986" y="1907682"/>
            <a:ext cx="4050845" cy="1031247"/>
          </a:xfrm>
          <a:prstGeom prst="curvedDownArrow">
            <a:avLst>
              <a:gd name="adj1" fmla="val 25000"/>
              <a:gd name="adj2" fmla="val 118444"/>
              <a:gd name="adj3" fmla="val 4105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2" name="TextBox 41">
            <a:extLst>
              <a:ext uri="{FF2B5EF4-FFF2-40B4-BE49-F238E27FC236}">
                <a16:creationId xmlns:a16="http://schemas.microsoft.com/office/drawing/2014/main" id="{FF0CB151-897C-4C34-9FD0-34BCEF28D1D2}"/>
              </a:ext>
            </a:extLst>
          </p:cNvPr>
          <p:cNvSpPr txBox="1"/>
          <p:nvPr/>
        </p:nvSpPr>
        <p:spPr>
          <a:xfrm>
            <a:off x="4876958" y="1592154"/>
            <a:ext cx="1085467" cy="369332"/>
          </a:xfrm>
          <a:prstGeom prst="rect">
            <a:avLst/>
          </a:prstGeom>
          <a:noFill/>
        </p:spPr>
        <p:txBody>
          <a:bodyPr wrap="square" rtlCol="0">
            <a:spAutoFit/>
          </a:bodyPr>
          <a:lstStyle/>
          <a:p>
            <a:r>
              <a:rPr lang="en-US" dirty="0"/>
              <a:t>+ Trigger</a:t>
            </a:r>
          </a:p>
        </p:txBody>
      </p:sp>
      <p:sp>
        <p:nvSpPr>
          <p:cNvPr id="44" name="TextBox 43">
            <a:extLst>
              <a:ext uri="{FF2B5EF4-FFF2-40B4-BE49-F238E27FC236}">
                <a16:creationId xmlns:a16="http://schemas.microsoft.com/office/drawing/2014/main" id="{8D5CB4FF-45C9-413E-9E6F-C75CA3C93A67}"/>
              </a:ext>
            </a:extLst>
          </p:cNvPr>
          <p:cNvSpPr txBox="1"/>
          <p:nvPr/>
        </p:nvSpPr>
        <p:spPr>
          <a:xfrm>
            <a:off x="6260531" y="2903180"/>
            <a:ext cx="1740953" cy="923330"/>
          </a:xfrm>
          <a:prstGeom prst="rect">
            <a:avLst/>
          </a:prstGeom>
          <a:noFill/>
        </p:spPr>
        <p:txBody>
          <a:bodyPr wrap="square" rtlCol="0">
            <a:spAutoFit/>
          </a:bodyPr>
          <a:lstStyle/>
          <a:p>
            <a:pPr algn="ctr"/>
            <a:r>
              <a:rPr lang="en-US" dirty="0"/>
              <a:t>Continuous Fluorescent Measurement</a:t>
            </a:r>
          </a:p>
        </p:txBody>
      </p:sp>
      <p:sp>
        <p:nvSpPr>
          <p:cNvPr id="43" name="TextBox 42">
            <a:extLst>
              <a:ext uri="{FF2B5EF4-FFF2-40B4-BE49-F238E27FC236}">
                <a16:creationId xmlns:a16="http://schemas.microsoft.com/office/drawing/2014/main" id="{F8F0BB43-ACDA-4FA9-B894-44700166A539}"/>
              </a:ext>
            </a:extLst>
          </p:cNvPr>
          <p:cNvSpPr txBox="1"/>
          <p:nvPr/>
        </p:nvSpPr>
        <p:spPr>
          <a:xfrm>
            <a:off x="4299652" y="2215195"/>
            <a:ext cx="2535640" cy="369332"/>
          </a:xfrm>
          <a:prstGeom prst="rect">
            <a:avLst/>
          </a:prstGeom>
          <a:noFill/>
        </p:spPr>
        <p:txBody>
          <a:bodyPr wrap="square" rtlCol="0">
            <a:spAutoFit/>
          </a:bodyPr>
          <a:lstStyle/>
          <a:p>
            <a:r>
              <a:rPr lang="en-US" dirty="0"/>
              <a:t>+ Fluorescent Reporter</a:t>
            </a:r>
            <a:endParaRPr lang="en-US" baseline="30000" dirty="0"/>
          </a:p>
        </p:txBody>
      </p:sp>
      <p:sp>
        <p:nvSpPr>
          <p:cNvPr id="34" name="Rectangle 33">
            <a:extLst>
              <a:ext uri="{FF2B5EF4-FFF2-40B4-BE49-F238E27FC236}">
                <a16:creationId xmlns:a16="http://schemas.microsoft.com/office/drawing/2014/main" id="{CF16A37D-C525-4164-A042-8B22C71A2D1A}"/>
              </a:ext>
            </a:extLst>
          </p:cNvPr>
          <p:cNvSpPr/>
          <p:nvPr/>
        </p:nvSpPr>
        <p:spPr>
          <a:xfrm>
            <a:off x="539750" y="1339850"/>
            <a:ext cx="11112500" cy="5041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5" name="Content Placeholder 3">
            <a:extLst>
              <a:ext uri="{FF2B5EF4-FFF2-40B4-BE49-F238E27FC236}">
                <a16:creationId xmlns:a16="http://schemas.microsoft.com/office/drawing/2014/main" id="{2D5119C3-CC36-4F46-9252-A2E7F792215C}"/>
              </a:ext>
            </a:extLst>
          </p:cNvPr>
          <p:cNvGraphicFramePr>
            <a:graphicFrameLocks noGrp="1"/>
          </p:cNvGraphicFramePr>
          <p:nvPr>
            <p:ph idx="1"/>
            <p:extLst>
              <p:ext uri="{D42A27DB-BD31-4B8C-83A1-F6EECF244321}">
                <p14:modId xmlns:p14="http://schemas.microsoft.com/office/powerpoint/2010/main" val="103262312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5"/>
          </a:graphicData>
        </a:graphic>
      </p:graphicFrame>
      <p:sp>
        <p:nvSpPr>
          <p:cNvPr id="48" name="TextBox 47">
            <a:extLst>
              <a:ext uri="{FF2B5EF4-FFF2-40B4-BE49-F238E27FC236}">
                <a16:creationId xmlns:a16="http://schemas.microsoft.com/office/drawing/2014/main" id="{B3F08B5A-166F-47E6-B705-FCDBA0E2030C}"/>
              </a:ext>
            </a:extLst>
          </p:cNvPr>
          <p:cNvSpPr txBox="1"/>
          <p:nvPr/>
        </p:nvSpPr>
        <p:spPr>
          <a:xfrm>
            <a:off x="885918" y="2364882"/>
            <a:ext cx="1735282" cy="369332"/>
          </a:xfrm>
          <a:prstGeom prst="rect">
            <a:avLst/>
          </a:prstGeom>
          <a:noFill/>
        </p:spPr>
        <p:txBody>
          <a:bodyPr wrap="square" rtlCol="0">
            <a:spAutoFit/>
          </a:bodyPr>
          <a:lstStyle/>
          <a:p>
            <a:r>
              <a:rPr lang="en-US" dirty="0"/>
              <a:t>Peak Thrombin</a:t>
            </a:r>
          </a:p>
        </p:txBody>
      </p:sp>
      <p:cxnSp>
        <p:nvCxnSpPr>
          <p:cNvPr id="49" name="Straight Connector 48">
            <a:extLst>
              <a:ext uri="{FF2B5EF4-FFF2-40B4-BE49-F238E27FC236}">
                <a16:creationId xmlns:a16="http://schemas.microsoft.com/office/drawing/2014/main" id="{D783B0AE-42E5-4D28-9012-815B3125B452}"/>
              </a:ext>
            </a:extLst>
          </p:cNvPr>
          <p:cNvCxnSpPr>
            <a:cxnSpLocks/>
          </p:cNvCxnSpPr>
          <p:nvPr/>
        </p:nvCxnSpPr>
        <p:spPr>
          <a:xfrm flipH="1">
            <a:off x="2373086" y="2579914"/>
            <a:ext cx="1377044" cy="0"/>
          </a:xfrm>
          <a:prstGeom prst="line">
            <a:avLst/>
          </a:prstGeom>
        </p:spPr>
        <p:style>
          <a:lnRef idx="3">
            <a:schemeClr val="accent2"/>
          </a:lnRef>
          <a:fillRef idx="0">
            <a:schemeClr val="accent2"/>
          </a:fillRef>
          <a:effectRef idx="2">
            <a:schemeClr val="accent2"/>
          </a:effectRef>
          <a:fontRef idx="minor">
            <a:schemeClr val="tx1"/>
          </a:fontRef>
        </p:style>
      </p:cxnSp>
      <p:sp>
        <p:nvSpPr>
          <p:cNvPr id="50" name="TextBox 49">
            <a:extLst>
              <a:ext uri="{FF2B5EF4-FFF2-40B4-BE49-F238E27FC236}">
                <a16:creationId xmlns:a16="http://schemas.microsoft.com/office/drawing/2014/main" id="{675CBD23-3748-4C2C-BE05-4FC1F5414C58}"/>
              </a:ext>
            </a:extLst>
          </p:cNvPr>
          <p:cNvSpPr txBox="1"/>
          <p:nvPr/>
        </p:nvSpPr>
        <p:spPr>
          <a:xfrm>
            <a:off x="2188726" y="5814765"/>
            <a:ext cx="520062" cy="369332"/>
          </a:xfrm>
          <a:prstGeom prst="rect">
            <a:avLst/>
          </a:prstGeom>
          <a:noFill/>
        </p:spPr>
        <p:txBody>
          <a:bodyPr wrap="square" rtlCol="0">
            <a:spAutoFit/>
          </a:bodyPr>
          <a:lstStyle/>
          <a:p>
            <a:r>
              <a:rPr lang="en-US" dirty="0" err="1"/>
              <a:t>T</a:t>
            </a:r>
            <a:r>
              <a:rPr lang="en-US" baseline="-25000" dirty="0" err="1"/>
              <a:t>lag</a:t>
            </a:r>
            <a:endParaRPr lang="en-US" baseline="-25000" dirty="0"/>
          </a:p>
        </p:txBody>
      </p:sp>
      <p:cxnSp>
        <p:nvCxnSpPr>
          <p:cNvPr id="51" name="Straight Arrow Connector 50">
            <a:extLst>
              <a:ext uri="{FF2B5EF4-FFF2-40B4-BE49-F238E27FC236}">
                <a16:creationId xmlns:a16="http://schemas.microsoft.com/office/drawing/2014/main" id="{D2494378-EC5A-4E53-8F16-E86611305E4E}"/>
              </a:ext>
            </a:extLst>
          </p:cNvPr>
          <p:cNvCxnSpPr>
            <a:cxnSpLocks/>
          </p:cNvCxnSpPr>
          <p:nvPr/>
        </p:nvCxnSpPr>
        <p:spPr>
          <a:xfrm flipV="1">
            <a:off x="2448757" y="5630369"/>
            <a:ext cx="0" cy="28205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53" name="Straight Connector 52">
            <a:extLst>
              <a:ext uri="{FF2B5EF4-FFF2-40B4-BE49-F238E27FC236}">
                <a16:creationId xmlns:a16="http://schemas.microsoft.com/office/drawing/2014/main" id="{250FDBAE-E105-48A5-A106-D76DA7D6B0E6}"/>
              </a:ext>
            </a:extLst>
          </p:cNvPr>
          <p:cNvCxnSpPr/>
          <p:nvPr/>
        </p:nvCxnSpPr>
        <p:spPr>
          <a:xfrm flipV="1">
            <a:off x="2448757" y="2579914"/>
            <a:ext cx="1279600" cy="3050455"/>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5" name="TextBox 54">
            <a:extLst>
              <a:ext uri="{FF2B5EF4-FFF2-40B4-BE49-F238E27FC236}">
                <a16:creationId xmlns:a16="http://schemas.microsoft.com/office/drawing/2014/main" id="{420DBA35-D5F1-4EF4-BAA5-7D7EBE54F942}"/>
              </a:ext>
            </a:extLst>
          </p:cNvPr>
          <p:cNvSpPr txBox="1"/>
          <p:nvPr/>
        </p:nvSpPr>
        <p:spPr>
          <a:xfrm rot="17577034">
            <a:off x="2207078" y="3939121"/>
            <a:ext cx="1492203" cy="369332"/>
          </a:xfrm>
          <a:prstGeom prst="rect">
            <a:avLst/>
          </a:prstGeom>
          <a:noFill/>
        </p:spPr>
        <p:txBody>
          <a:bodyPr wrap="none" rtlCol="0">
            <a:spAutoFit/>
          </a:bodyPr>
          <a:lstStyle/>
          <a:p>
            <a:r>
              <a:rPr lang="en-US" dirty="0"/>
              <a:t>Velocity Index</a:t>
            </a:r>
          </a:p>
        </p:txBody>
      </p:sp>
      <p:sp>
        <p:nvSpPr>
          <p:cNvPr id="58" name="TextBox 57">
            <a:extLst>
              <a:ext uri="{FF2B5EF4-FFF2-40B4-BE49-F238E27FC236}">
                <a16:creationId xmlns:a16="http://schemas.microsoft.com/office/drawing/2014/main" id="{5E12B095-571E-46E2-8009-95CCF381E807}"/>
              </a:ext>
            </a:extLst>
          </p:cNvPr>
          <p:cNvSpPr txBox="1"/>
          <p:nvPr/>
        </p:nvSpPr>
        <p:spPr>
          <a:xfrm rot="3176195">
            <a:off x="4483876" y="3399479"/>
            <a:ext cx="2356314" cy="369332"/>
          </a:xfrm>
          <a:prstGeom prst="rect">
            <a:avLst/>
          </a:prstGeom>
          <a:noFill/>
        </p:spPr>
        <p:txBody>
          <a:bodyPr wrap="square" rtlCol="0">
            <a:spAutoFit/>
          </a:bodyPr>
          <a:lstStyle/>
          <a:p>
            <a:r>
              <a:rPr lang="en-US" dirty="0"/>
              <a:t>Inactivation Phase</a:t>
            </a:r>
          </a:p>
        </p:txBody>
      </p:sp>
      <p:sp>
        <p:nvSpPr>
          <p:cNvPr id="60" name="TextBox 59">
            <a:extLst>
              <a:ext uri="{FF2B5EF4-FFF2-40B4-BE49-F238E27FC236}">
                <a16:creationId xmlns:a16="http://schemas.microsoft.com/office/drawing/2014/main" id="{71F6452D-C1A4-4622-A4C1-BB31491DF1B2}"/>
              </a:ext>
            </a:extLst>
          </p:cNvPr>
          <p:cNvSpPr txBox="1"/>
          <p:nvPr/>
        </p:nvSpPr>
        <p:spPr>
          <a:xfrm>
            <a:off x="3465656" y="5597769"/>
            <a:ext cx="593658" cy="369332"/>
          </a:xfrm>
          <a:prstGeom prst="rect">
            <a:avLst/>
          </a:prstGeom>
          <a:noFill/>
        </p:spPr>
        <p:txBody>
          <a:bodyPr wrap="square" rtlCol="0">
            <a:spAutoFit/>
          </a:bodyPr>
          <a:lstStyle/>
          <a:p>
            <a:r>
              <a:rPr lang="en-US" dirty="0" err="1"/>
              <a:t>T</a:t>
            </a:r>
            <a:r>
              <a:rPr lang="en-US" baseline="-25000" dirty="0" err="1"/>
              <a:t>max</a:t>
            </a:r>
            <a:endParaRPr lang="en-US" baseline="-25000" dirty="0"/>
          </a:p>
        </p:txBody>
      </p:sp>
      <p:cxnSp>
        <p:nvCxnSpPr>
          <p:cNvPr id="62" name="Straight Arrow Connector 61">
            <a:extLst>
              <a:ext uri="{FF2B5EF4-FFF2-40B4-BE49-F238E27FC236}">
                <a16:creationId xmlns:a16="http://schemas.microsoft.com/office/drawing/2014/main" id="{71D08E4E-4E00-4C88-91EB-623A81542CF7}"/>
              </a:ext>
            </a:extLst>
          </p:cNvPr>
          <p:cNvCxnSpPr/>
          <p:nvPr/>
        </p:nvCxnSpPr>
        <p:spPr>
          <a:xfrm>
            <a:off x="3742385" y="2579914"/>
            <a:ext cx="0" cy="301785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65" name="TextBox 64">
            <a:extLst>
              <a:ext uri="{FF2B5EF4-FFF2-40B4-BE49-F238E27FC236}">
                <a16:creationId xmlns:a16="http://schemas.microsoft.com/office/drawing/2014/main" id="{B8E3C0C7-B171-4D52-B76E-D3582DA0555A}"/>
              </a:ext>
            </a:extLst>
          </p:cNvPr>
          <p:cNvSpPr txBox="1"/>
          <p:nvPr/>
        </p:nvSpPr>
        <p:spPr>
          <a:xfrm>
            <a:off x="4059314" y="4875019"/>
            <a:ext cx="636491" cy="369332"/>
          </a:xfrm>
          <a:prstGeom prst="rect">
            <a:avLst/>
          </a:prstGeom>
          <a:solidFill>
            <a:srgbClr val="FF0000"/>
          </a:solidFill>
          <a:scene3d>
            <a:camera prst="orthographicFront"/>
            <a:lightRig rig="threePt" dir="t"/>
          </a:scene3d>
          <a:sp3d>
            <a:bevelT w="165100" prst="coolSlant"/>
          </a:sp3d>
        </p:spPr>
        <p:txBody>
          <a:bodyPr wrap="square" rtlCol="0">
            <a:spAutoFit/>
          </a:bodyPr>
          <a:lstStyle/>
          <a:p>
            <a:r>
              <a:rPr lang="en-US" dirty="0">
                <a:solidFill>
                  <a:schemeClr val="bg1"/>
                </a:solidFill>
              </a:rPr>
              <a:t>AUC</a:t>
            </a:r>
          </a:p>
        </p:txBody>
      </p:sp>
      <p:sp>
        <p:nvSpPr>
          <p:cNvPr id="24" name="TextBox 23">
            <a:extLst>
              <a:ext uri="{FF2B5EF4-FFF2-40B4-BE49-F238E27FC236}">
                <a16:creationId xmlns:a16="http://schemas.microsoft.com/office/drawing/2014/main" id="{14B4FE55-50F0-4F86-A6C6-2F73271BE844}"/>
              </a:ext>
            </a:extLst>
          </p:cNvPr>
          <p:cNvSpPr txBox="1"/>
          <p:nvPr/>
        </p:nvSpPr>
        <p:spPr>
          <a:xfrm>
            <a:off x="152400" y="6449786"/>
            <a:ext cx="1271502" cy="246221"/>
          </a:xfrm>
          <a:prstGeom prst="rect">
            <a:avLst/>
          </a:prstGeom>
          <a:noFill/>
        </p:spPr>
        <p:txBody>
          <a:bodyPr wrap="none" rtlCol="0">
            <a:spAutoFit/>
          </a:bodyPr>
          <a:lstStyle/>
          <a:p>
            <a:r>
              <a:rPr lang="en-US" sz="1000" dirty="0"/>
              <a:t>ML-00-00633_Rev01</a:t>
            </a:r>
          </a:p>
        </p:txBody>
      </p:sp>
      <p:sp>
        <p:nvSpPr>
          <p:cNvPr id="2" name="TextBox 1">
            <a:extLst>
              <a:ext uri="{FF2B5EF4-FFF2-40B4-BE49-F238E27FC236}">
                <a16:creationId xmlns:a16="http://schemas.microsoft.com/office/drawing/2014/main" id="{9D40BBEF-1B91-4C8A-948A-73612B7AFA38}"/>
              </a:ext>
            </a:extLst>
          </p:cNvPr>
          <p:cNvSpPr txBox="1"/>
          <p:nvPr/>
        </p:nvSpPr>
        <p:spPr>
          <a:xfrm>
            <a:off x="1909559" y="6408159"/>
            <a:ext cx="6820970" cy="338554"/>
          </a:xfrm>
          <a:prstGeom prst="rect">
            <a:avLst/>
          </a:prstGeom>
          <a:noFill/>
        </p:spPr>
        <p:txBody>
          <a:bodyPr wrap="none" rtlCol="0">
            <a:spAutoFit/>
          </a:bodyPr>
          <a:lstStyle/>
          <a:p>
            <a:r>
              <a:rPr lang="en-US" sz="1600" dirty="0"/>
              <a:t>*The Thrombin Generation Assay is for Research Use Only in the US and Canada</a:t>
            </a:r>
          </a:p>
        </p:txBody>
      </p:sp>
    </p:spTree>
    <p:custDataLst>
      <p:tags r:id="rId1"/>
    </p:custDataLst>
    <p:extLst>
      <p:ext uri="{BB962C8B-B14F-4D97-AF65-F5344CB8AC3E}">
        <p14:creationId xmlns:p14="http://schemas.microsoft.com/office/powerpoint/2010/main" val="1878401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Graphic spid="45" grpId="0">
        <p:bldAsOne/>
      </p:bldGraphic>
      <p:bldP spid="48" grpId="0"/>
      <p:bldP spid="50" grpId="0"/>
      <p:bldP spid="55" grpId="0"/>
      <p:bldP spid="58" grpId="0"/>
      <p:bldP spid="60" grpId="0"/>
      <p:bldP spid="6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4095" y="851517"/>
            <a:ext cx="5238466" cy="2991416"/>
          </a:xfrm>
        </p:spPr>
        <p:txBody>
          <a:bodyPr anchor="b">
            <a:normAutofit/>
          </a:bodyPr>
          <a:lstStyle/>
          <a:p>
            <a:pPr algn="l"/>
            <a:r>
              <a:rPr lang="en-US" sz="5100"/>
              <a:t>Global Coagulation and  Thrombin Generation Assay</a:t>
            </a:r>
          </a:p>
        </p:txBody>
      </p:sp>
      <p:sp>
        <p:nvSpPr>
          <p:cNvPr id="3" name="Subtitle 2"/>
          <p:cNvSpPr>
            <a:spLocks noGrp="1"/>
          </p:cNvSpPr>
          <p:nvPr>
            <p:ph type="subTitle" idx="1"/>
          </p:nvPr>
        </p:nvSpPr>
        <p:spPr>
          <a:xfrm>
            <a:off x="1094096" y="3842932"/>
            <a:ext cx="4167115" cy="2163551"/>
          </a:xfrm>
        </p:spPr>
        <p:txBody>
          <a:bodyPr anchor="t">
            <a:normAutofit/>
          </a:bodyPr>
          <a:lstStyle/>
          <a:p>
            <a:pPr algn="l"/>
            <a:r>
              <a:rPr lang="en-US" err="1"/>
              <a:t>Diapharma</a:t>
            </a:r>
            <a:r>
              <a:rPr lang="en-US"/>
              <a:t> University</a:t>
            </a:r>
          </a:p>
          <a:p>
            <a:pPr algn="l"/>
            <a:r>
              <a:rPr lang="en-US"/>
              <a:t>M. Sobo</a:t>
            </a:r>
          </a:p>
          <a:p>
            <a:pPr algn="l"/>
            <a:r>
              <a:rPr lang="en-US">
                <a:hlinkClick r:id="rId3"/>
              </a:rPr>
              <a:t>info@diapharma.com</a:t>
            </a:r>
            <a:endParaRPr lang="en-US"/>
          </a:p>
        </p:txBody>
      </p:sp>
      <p:sp>
        <p:nvSpPr>
          <p:cNvPr id="11" name="Freeform: Shape 10">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1503" y="2129307"/>
            <a:ext cx="3217333" cy="3217333"/>
          </a:xfrm>
          <a:prstGeom prst="rect">
            <a:avLst/>
          </a:prstGeom>
        </p:spPr>
      </p:pic>
      <p:sp>
        <p:nvSpPr>
          <p:cNvPr id="8" name="TextBox 7">
            <a:extLst>
              <a:ext uri="{FF2B5EF4-FFF2-40B4-BE49-F238E27FC236}">
                <a16:creationId xmlns:a16="http://schemas.microsoft.com/office/drawing/2014/main" id="{A8F3BF58-FB8F-41D7-878E-3B8488683E78}"/>
              </a:ext>
            </a:extLst>
          </p:cNvPr>
          <p:cNvSpPr txBox="1"/>
          <p:nvPr/>
        </p:nvSpPr>
        <p:spPr>
          <a:xfrm>
            <a:off x="152400" y="6449786"/>
            <a:ext cx="1271502" cy="246221"/>
          </a:xfrm>
          <a:prstGeom prst="rect">
            <a:avLst/>
          </a:prstGeom>
          <a:noFill/>
        </p:spPr>
        <p:txBody>
          <a:bodyPr wrap="none" rtlCol="0">
            <a:spAutoFit/>
          </a:bodyPr>
          <a:lstStyle/>
          <a:p>
            <a:r>
              <a:rPr lang="en-US" sz="1000" dirty="0"/>
              <a:t>ML-00-00633_Rev01</a:t>
            </a:r>
          </a:p>
        </p:txBody>
      </p:sp>
    </p:spTree>
    <p:extLst>
      <p:ext uri="{BB962C8B-B14F-4D97-AF65-F5344CB8AC3E}">
        <p14:creationId xmlns:p14="http://schemas.microsoft.com/office/powerpoint/2010/main" val="1887893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9.8|8.4|2.6|6.7"/>
</p:tagLst>
</file>

<file path=ppt/tags/tag2.xml><?xml version="1.0" encoding="utf-8"?>
<p:tagLst xmlns:a="http://schemas.openxmlformats.org/drawingml/2006/main" xmlns:r="http://schemas.openxmlformats.org/officeDocument/2006/relationships" xmlns:p="http://schemas.openxmlformats.org/presentationml/2006/main">
  <p:tag name="TIMING" val="|15.6|10.4|6.9|2|1.9|1.5|1.8"/>
</p:tagLst>
</file>

<file path=ppt/tags/tag3.xml><?xml version="1.0" encoding="utf-8"?>
<p:tagLst xmlns:a="http://schemas.openxmlformats.org/drawingml/2006/main" xmlns:r="http://schemas.openxmlformats.org/officeDocument/2006/relationships" xmlns:p="http://schemas.openxmlformats.org/presentationml/2006/main">
  <p:tag name="TIMING" val="|22.8|3.5|6.8"/>
</p:tagLst>
</file>

<file path=ppt/tags/tag4.xml><?xml version="1.0" encoding="utf-8"?>
<p:tagLst xmlns:a="http://schemas.openxmlformats.org/drawingml/2006/main" xmlns:r="http://schemas.openxmlformats.org/officeDocument/2006/relationships" xmlns:p="http://schemas.openxmlformats.org/presentationml/2006/main">
  <p:tag name="TIMING" val="|27.8|3.6|9.2|119.2"/>
</p:tagLst>
</file>

<file path=ppt/tags/tag5.xml><?xml version="1.0" encoding="utf-8"?>
<p:tagLst xmlns:a="http://schemas.openxmlformats.org/drawingml/2006/main" xmlns:r="http://schemas.openxmlformats.org/officeDocument/2006/relationships" xmlns:p="http://schemas.openxmlformats.org/presentationml/2006/main">
  <p:tag name="TIMING" val="|27.7|1.4|4.5|8|10.4|8.1|10.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1935</Words>
  <Application>Microsoft Office PowerPoint</Application>
  <PresentationFormat>Widescreen</PresentationFormat>
  <Paragraphs>173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Global Coagulation and Thrombin Generation Assays</vt:lpstr>
      <vt:lpstr>PowerPoint Presentation</vt:lpstr>
      <vt:lpstr>Feed forward by Thrombin</vt:lpstr>
      <vt:lpstr>Down Regulation</vt:lpstr>
      <vt:lpstr>Prothrombin Time (PT)</vt:lpstr>
      <vt:lpstr>Activated Partial Thromboplastin Time (aPTT)</vt:lpstr>
      <vt:lpstr>PowerPoint Presentation</vt:lpstr>
      <vt:lpstr>Global Coagulation and  Thrombin Generation Assay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Coagulation and  Thrombin Generation Assays</dc:title>
  <dc:creator>Matthew Sobo</dc:creator>
  <cp:lastModifiedBy>Matthew Sobo</cp:lastModifiedBy>
  <cp:revision>4</cp:revision>
  <dcterms:created xsi:type="dcterms:W3CDTF">2020-04-01T15:00:23Z</dcterms:created>
  <dcterms:modified xsi:type="dcterms:W3CDTF">2020-05-28T15:28:42Z</dcterms:modified>
</cp:coreProperties>
</file>