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1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5" r:id="rId3"/>
    <p:sldId id="281" r:id="rId4"/>
    <p:sldId id="303" r:id="rId5"/>
    <p:sldId id="297" r:id="rId6"/>
    <p:sldId id="306" r:id="rId7"/>
    <p:sldId id="290" r:id="rId8"/>
    <p:sldId id="296" r:id="rId9"/>
    <p:sldId id="302" r:id="rId10"/>
    <p:sldId id="301" r:id="rId11"/>
    <p:sldId id="305" r:id="rId12"/>
    <p:sldId id="304" r:id="rId13"/>
    <p:sldId id="270" r:id="rId14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 autoAdjust="0"/>
    <p:restoredTop sz="94675" autoAdjust="0"/>
  </p:normalViewPr>
  <p:slideViewPr>
    <p:cSldViewPr>
      <p:cViewPr varScale="1">
        <p:scale>
          <a:sx n="70" d="100"/>
          <a:sy n="70" d="100"/>
        </p:scale>
        <p:origin x="118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C779703-EA56-1B6F-07E4-8329780FCA2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5AF566-4928-2B60-25BF-8765F98CA8D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DFB26F-9B40-460B-8757-6A8433E16D33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110AA1-734E-EA53-C07E-0AF012AF99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2525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1DBD49-4CE8-813D-9A16-79B839FFB75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338" y="8772525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54BC9D-60BA-4509-A829-4D8090E77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091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325523-9ED0-49E4-B5A6-1B3DAF227A32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45000"/>
            <a:ext cx="5607050" cy="36369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772525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35A538-7FE8-459B-A522-A9471D78F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496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AEDC14EE-F587-4A10-91B9-2FBEBC498509}" type="datetime1">
              <a:rPr lang="en-US" smtClean="0"/>
              <a:t>6/22/2026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r>
              <a:rPr lang="en-US"/>
              <a:t>Research use only in the U.S. and Canada. Not for use in diagnostic procedures.</a:t>
            </a: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9BD02-7CD2-44C5-B321-70C8542A3020}" type="datetime1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Research use only in the U.S. and Canada. Not for use in diagnostic procedures.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526DF-D20D-466A-9AC6-7E2FEDCFE9BC}" type="datetime1">
              <a:rPr lang="en-US" smtClean="0"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Research use only in the U.S. and Canada. Not for use in diagnostic procedures.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6F922-C37B-41B7-99BB-55F49DC0992D}" type="datetime1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Research use only in the U.S. and Canada. Not for use in diagnostic procedures.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A5CCC489-D782-4DBF-A054-6840521FA593}" type="datetime1">
              <a:rPr lang="en-US" smtClean="0"/>
              <a:t>6/22/2026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r>
              <a:rPr lang="en-US"/>
              <a:t>Research use only in the U.S. and Canada. Not for use in diagnostic procedures.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A6ED3-75F7-43E2-8C16-685060E37CEB}" type="datetime1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Research use only in the U.S. and Canada. Not for use in diagnostic procedures.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AE343-CAB5-49A3-AF18-70331CEC3A95}" type="datetime1">
              <a:rPr lang="en-US" smtClean="0"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Research use only in the U.S. and Canada. Not for use in diagnostic procedures.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892E-9650-418F-820E-936BCB25DA58}" type="datetime1">
              <a:rPr lang="en-US" smtClean="0"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Research use only in the U.S. and Canada. Not for use in diagnostic procedures.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CF76-AB27-4DA7-A194-D9B06C687985}" type="datetime1">
              <a:rPr lang="en-US" smtClean="0"/>
              <a:t>6/22/2026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Research use only in the U.S. and Canada. Not for use in diagnostic procedures.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14906-012A-4DCE-8607-4AD3861C8508}" type="datetime1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Research use only in the U.S. and Canada. Not for use in diagnostic procedures.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77EB-A026-47D0-A4D3-E1E829AE743F}" type="datetime1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Research use only in the U.S. and Canada. Not for use in diagnostic procedures.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3E679CD-82F9-4B7B-8A6D-B264721DAAF3}" type="datetime1">
              <a:rPr lang="en-US" smtClean="0"/>
              <a:t>6/22/2026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Research use only in the U.S. and Canada. Not for use in diagnostic procedures.</a:t>
            </a: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latin typeface="Trade Gothic LT Std" pitchFamily="50" charset="0"/>
              </a:rPr>
              <a:t>			</a:t>
            </a:r>
            <a:r>
              <a:rPr lang="en-US" dirty="0">
                <a:latin typeface="Century Gothic" panose="020B0502020202020204" pitchFamily="34" charset="0"/>
              </a:rPr>
              <a:t>DOAC-Stop™</a:t>
            </a:r>
            <a:br>
              <a:rPr lang="en-US" dirty="0">
                <a:latin typeface="Century Gothic" panose="020B0502020202020204" pitchFamily="34" charset="0"/>
              </a:rPr>
            </a:br>
            <a:r>
              <a:rPr lang="en-US" dirty="0">
                <a:latin typeface="Century Gothic" panose="020B0502020202020204" pitchFamily="34" charset="0"/>
              </a:rPr>
              <a:t>			</a:t>
            </a:r>
            <a:r>
              <a:rPr lang="en-US" sz="1100" dirty="0">
                <a:solidFill>
                  <a:srgbClr val="FF0000"/>
                </a:solidFill>
                <a:latin typeface="Century Gothic" panose="020B0502020202020204" pitchFamily="34" charset="0"/>
              </a:rPr>
              <a:t>Research Use Only. Not for use in diagnostic procedures.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 algn="l"/>
            <a:r>
              <a:rPr lang="en-US" dirty="0">
                <a:latin typeface="Trade Gothic LT Std" pitchFamily="50" charset="0"/>
              </a:rPr>
              <a:t>				</a:t>
            </a:r>
            <a:r>
              <a:rPr lang="en-US" dirty="0">
                <a:latin typeface="Century Gothic" panose="020B0502020202020204" pitchFamily="34" charset="0"/>
              </a:rPr>
              <a:t>Jennifer J. Kiblinger</a:t>
            </a:r>
          </a:p>
          <a:p>
            <a:pPr algn="l"/>
            <a:r>
              <a:rPr lang="en-US" dirty="0">
                <a:latin typeface="Century Gothic" panose="020B0502020202020204" pitchFamily="34" charset="0"/>
              </a:rPr>
              <a:t>				Scientific Director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457200"/>
            <a:ext cx="4933950" cy="17301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5437F3-83FD-FCE6-B4E9-B9039E1AC2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9" t="5556" r="21111" b="14445"/>
          <a:stretch>
            <a:fillRect/>
          </a:stretch>
        </p:blipFill>
        <p:spPr>
          <a:xfrm>
            <a:off x="1171574" y="3695700"/>
            <a:ext cx="1514475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775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Packaging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1356" y="1371600"/>
            <a:ext cx="8219244" cy="4572000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Each mini-tablet or 20µL DOAC-Stop Liquid contains enough DOAC-Stop™ agent for processing 1ml of citrated test plasma (0.5-1.5ml is acceptable).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Each micro-tablet contains enough DOAC-Stop™ agent for processing of 0.5ml of citrated test plasma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Products are stable for three years at room temperature.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See Instructions for Use for specific storage conditions.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5446601"/>
            <a:ext cx="2362200" cy="828345"/>
          </a:xfrm>
          <a:prstGeom prst="rect">
            <a:avLst/>
          </a:prstGeom>
        </p:spPr>
      </p:pic>
      <p:sp>
        <p:nvSpPr>
          <p:cNvPr id="5" name="AutoShape 2" descr="Image result for cap toda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Image result for cap toda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2809088"/>
              </p:ext>
            </p:extLst>
          </p:nvPr>
        </p:nvGraphicFramePr>
        <p:xfrm>
          <a:off x="1676400" y="4163182"/>
          <a:ext cx="6019800" cy="1304930"/>
        </p:xfrm>
        <a:graphic>
          <a:graphicData uri="http://schemas.openxmlformats.org/drawingml/2006/table">
            <a:tbl>
              <a:tblPr/>
              <a:tblGrid>
                <a:gridCol w="2362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768159781"/>
                    </a:ext>
                  </a:extLst>
                </a:gridCol>
              </a:tblGrid>
              <a:tr h="933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effectLst/>
                          <a:latin typeface="Trade Gothic Next Light" panose="020B0403040303020004" pitchFamily="34" charset="0"/>
                        </a:rPr>
                        <a:t>DOAC-Stop™ mini-tabs</a:t>
                      </a:r>
                    </a:p>
                  </a:txBody>
                  <a:tcPr marL="23813" marR="23813" marT="23813" marB="2381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latin typeface="Trade Gothic Next Light" panose="020B0403040303020004" pitchFamily="34" charset="0"/>
                        </a:rPr>
                        <a:t>X9904-50</a:t>
                      </a:r>
                    </a:p>
                  </a:txBody>
                  <a:tcPr marL="23813" marR="23813" marT="23813" marB="2381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latin typeface="Trade Gothic Next Light" panose="020B0403040303020004" pitchFamily="34" charset="0"/>
                        </a:rPr>
                        <a:t>50 mini-tabs</a:t>
                      </a:r>
                    </a:p>
                  </a:txBody>
                  <a:tcPr marL="23813" marR="23813" marT="23813" marB="2381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effectLst/>
                          <a:latin typeface="Trade Gothic Next Light" panose="020B0403040303020004" pitchFamily="34" charset="0"/>
                        </a:rPr>
                        <a:t>DOAC-Stop™ mini-tabs</a:t>
                      </a:r>
                    </a:p>
                  </a:txBody>
                  <a:tcPr marL="23813" marR="23813" marT="23813" marB="2381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latin typeface="Trade Gothic Next Light" panose="020B0403040303020004" pitchFamily="34" charset="0"/>
                        </a:rPr>
                        <a:t>X9904-100</a:t>
                      </a:r>
                    </a:p>
                  </a:txBody>
                  <a:tcPr marL="23813" marR="23813" marT="23813" marB="2381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latin typeface="Trade Gothic Next Light" panose="020B0403040303020004" pitchFamily="34" charset="0"/>
                        </a:rPr>
                        <a:t>100 mini-tabs</a:t>
                      </a:r>
                    </a:p>
                  </a:txBody>
                  <a:tcPr marL="23813" marR="23813" marT="23813" marB="2381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effectLst/>
                          <a:latin typeface="Trade Gothic Next Light" panose="020B0403040303020004" pitchFamily="34" charset="0"/>
                        </a:rPr>
                        <a:t>DOAC-Stop™ micro-tabs</a:t>
                      </a:r>
                    </a:p>
                  </a:txBody>
                  <a:tcPr marL="23813" marR="23813" marT="23813" marB="2381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latin typeface="Trade Gothic Next Light" panose="020B0403040303020004" pitchFamily="34" charset="0"/>
                        </a:rPr>
                        <a:t>X9904</a:t>
                      </a:r>
                      <a:r>
                        <a:rPr lang="en-US" sz="1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rade Gothic LT Std" pitchFamily="50" charset="0"/>
                        </a:rPr>
                        <a:t>µ</a:t>
                      </a:r>
                      <a:r>
                        <a:rPr lang="en-US" sz="1400" b="0" dirty="0">
                          <a:latin typeface="Trade Gothic Next Light" panose="020B0403040303020004" pitchFamily="34" charset="0"/>
                        </a:rPr>
                        <a:t>-50</a:t>
                      </a:r>
                    </a:p>
                  </a:txBody>
                  <a:tcPr marL="23813" marR="23813" marT="23813" marB="2381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latin typeface="Trade Gothic Next Light" panose="020B0403040303020004" pitchFamily="34" charset="0"/>
                        </a:rPr>
                        <a:t>50 mini-tabs</a:t>
                      </a:r>
                    </a:p>
                  </a:txBody>
                  <a:tcPr marL="23813" marR="23813" marT="23813" marB="2381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7380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effectLst/>
                          <a:latin typeface="Trade Gothic Next Light" panose="020B0403040303020004" pitchFamily="34" charset="0"/>
                        </a:rPr>
                        <a:t>DOAC-Stop™ micro-tabs</a:t>
                      </a:r>
                      <a:endParaRPr lang="en-US" sz="1400" b="0" dirty="0">
                        <a:latin typeface="Trade Gothic Next Light" panose="020B0403040303020004" pitchFamily="34" charset="0"/>
                      </a:endParaRPr>
                    </a:p>
                  </a:txBody>
                  <a:tcPr marL="23813" marR="23813" marT="23813" marB="2381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latin typeface="Trade Gothic Next Light" panose="020B0403040303020004" pitchFamily="34" charset="0"/>
                        </a:rPr>
                        <a:t>X9904</a:t>
                      </a:r>
                      <a:r>
                        <a:rPr lang="en-US" sz="1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rade Gothic LT Std" pitchFamily="50" charset="0"/>
                        </a:rPr>
                        <a:t>µ</a:t>
                      </a:r>
                      <a:r>
                        <a:rPr lang="en-US" sz="1400" b="0" dirty="0">
                          <a:latin typeface="Trade Gothic Next Light" panose="020B0403040303020004" pitchFamily="34" charset="0"/>
                        </a:rPr>
                        <a:t>-100</a:t>
                      </a:r>
                    </a:p>
                  </a:txBody>
                  <a:tcPr marL="23813" marR="23813" marT="23813" marB="2381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latin typeface="Trade Gothic Next Light" panose="020B0403040303020004" pitchFamily="34" charset="0"/>
                        </a:rPr>
                        <a:t>100 micro-tabs</a:t>
                      </a:r>
                    </a:p>
                  </a:txBody>
                  <a:tcPr marL="23813" marR="23813" marT="23813" marB="2381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82557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latin typeface="Trade Gothic Next Light" panose="020B0403040303020004" pitchFamily="34" charset="0"/>
                        </a:rPr>
                        <a:t>DOAC-Stop™ Liquid </a:t>
                      </a:r>
                    </a:p>
                  </a:txBody>
                  <a:tcPr marL="23813" marR="23813" marT="23813" marB="2381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latin typeface="Trade Gothic Next Light" panose="020B0403040303020004" pitchFamily="34" charset="0"/>
                        </a:rPr>
                        <a:t>X9905-100</a:t>
                      </a:r>
                    </a:p>
                  </a:txBody>
                  <a:tcPr marL="23813" marR="23813" marT="23813" marB="2381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latin typeface="Trade Gothic Next Light" panose="020B0403040303020004" pitchFamily="34" charset="0"/>
                        </a:rPr>
                        <a:t>1 x 2mL vial</a:t>
                      </a:r>
                    </a:p>
                  </a:txBody>
                  <a:tcPr marL="23813" marR="23813" marT="23813" marB="2381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228416"/>
                  </a:ext>
                </a:extLst>
              </a:tr>
            </a:tbl>
          </a:graphicData>
        </a:graphic>
      </p:graphicFrame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2B9723C3-F862-17BF-A2F6-BEB2C9BC2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6400800"/>
            <a:ext cx="7086600" cy="365760"/>
          </a:xfrm>
        </p:spPr>
        <p:txBody>
          <a:bodyPr/>
          <a:lstStyle/>
          <a:p>
            <a:pPr algn="l"/>
            <a:r>
              <a:rPr lang="en-US" dirty="0">
                <a:latin typeface="Trade Gothic Next Light" panose="020B0403040303020004" pitchFamily="34" charset="0"/>
              </a:rPr>
              <a:t>Research use only in the U.S. and Canada. Not for use in diagnostic procedures.</a:t>
            </a:r>
          </a:p>
        </p:txBody>
      </p:sp>
    </p:spTree>
    <p:extLst>
      <p:ext uri="{BB962C8B-B14F-4D97-AF65-F5344CB8AC3E}">
        <p14:creationId xmlns:p14="http://schemas.microsoft.com/office/powerpoint/2010/main" val="255833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entury Gothic" panose="020B0502020202020204" pitchFamily="34" charset="0"/>
              </a:rPr>
              <a:t>InhibiRef</a:t>
            </a:r>
            <a:r>
              <a:rPr lang="en-US" dirty="0">
                <a:latin typeface="Century Gothic" panose="020B0502020202020204" pitchFamily="34" charset="0"/>
              </a:rPr>
              <a:t> Tubes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17305" y="1219200"/>
            <a:ext cx="8286060" cy="4572000"/>
          </a:xfrm>
        </p:spPr>
        <p:txBody>
          <a:bodyPr>
            <a:noAutofit/>
          </a:bodyPr>
          <a:lstStyle/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1400" dirty="0" err="1">
                <a:latin typeface="Trade Gothic LT Std"/>
              </a:rPr>
              <a:t>InhibiRef</a:t>
            </a:r>
            <a:r>
              <a:rPr lang="en-US" sz="1400" dirty="0">
                <a:latin typeface="Trade Gothic LT Std"/>
              </a:rPr>
              <a:t> Tubes provide a pre-determined quantity of a coagulation </a:t>
            </a:r>
          </a:p>
          <a:p>
            <a:pPr marL="274320" lvl="1" indent="0">
              <a:buNone/>
            </a:pPr>
            <a:r>
              <a:rPr lang="en-US" sz="1400" dirty="0">
                <a:solidFill>
                  <a:schemeClr val="tx1"/>
                </a:solidFill>
                <a:latin typeface="Trade Gothic LT Std"/>
              </a:rPr>
              <a:t>inhibitor such as a DOAC or heparin 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latin typeface="Trade Gothic LT Std"/>
              </a:rPr>
              <a:t>They allow laboratories to prepare inhibitor samples at any </a:t>
            </a:r>
            <a:r>
              <a:rPr lang="en-US" sz="1400" dirty="0">
                <a:solidFill>
                  <a:schemeClr val="tx1"/>
                </a:solidFill>
                <a:latin typeface="Trade Gothic LT Std"/>
              </a:rPr>
              <a:t>concentration</a:t>
            </a:r>
          </a:p>
          <a:p>
            <a:pPr marL="274320" lvl="1" indent="0">
              <a:buNone/>
            </a:pPr>
            <a:r>
              <a:rPr lang="en-US" sz="1400" dirty="0">
                <a:solidFill>
                  <a:schemeClr val="tx1"/>
                </a:solidFill>
                <a:latin typeface="Trade Gothic LT Std"/>
              </a:rPr>
              <a:t>in any biological fluid for use in research, teaching or other purposes. 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latin typeface="Trade Gothic LT Std"/>
              </a:rPr>
              <a:t>Available as rapidly-dissolving dry film in a vial. 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latin typeface="Trade Gothic LT Std"/>
              </a:rPr>
              <a:t>The inhibitors dissolve within 10 minutes into 1ml of fluids such as blood, plasma or urine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latin typeface="Trade Gothic LT Std"/>
              </a:rPr>
              <a:t>The compound is therefore transferred into samples. 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1400" dirty="0" err="1">
                <a:latin typeface="Trade Gothic LT Std"/>
              </a:rPr>
              <a:t>InhibiRef</a:t>
            </a:r>
            <a:r>
              <a:rPr lang="en-US" sz="1400" dirty="0">
                <a:latin typeface="Trade Gothic LT Std"/>
              </a:rPr>
              <a:t> in vials makes it easier to mix and store the sample. 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latin typeface="Trade Gothic LT Std"/>
              </a:rPr>
              <a:t>Plasmas treated using </a:t>
            </a:r>
            <a:r>
              <a:rPr lang="en-US" sz="1400" dirty="0" err="1">
                <a:latin typeface="Trade Gothic LT Std"/>
              </a:rPr>
              <a:t>InhibiRef</a:t>
            </a:r>
            <a:r>
              <a:rPr lang="en-US" sz="1400" dirty="0">
                <a:latin typeface="Trade Gothic LT Std"/>
              </a:rPr>
              <a:t> may be used as positive controls in clotting, chromogenic or other assays. 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latin typeface="Trade Gothic LT Std"/>
              </a:rPr>
              <a:t>Dilutions can be prepared in pooled normal plasma, blood or other fluids to set up calibration curves.​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latin typeface="Trade Gothic LT Std"/>
              </a:rPr>
              <a:t>All inhibitor types are color-coded for recognition. These customized inhibitors can be manufactured on demand based on your laboratory needs.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latin typeface="Trade Gothic LT Std"/>
              </a:rPr>
              <a:t>Samples prepared using </a:t>
            </a:r>
            <a:r>
              <a:rPr lang="en-US" sz="1400" dirty="0" err="1">
                <a:latin typeface="Trade Gothic LT Std"/>
              </a:rPr>
              <a:t>InhibiRef</a:t>
            </a:r>
            <a:r>
              <a:rPr lang="en-US" sz="1400" dirty="0">
                <a:latin typeface="Trade Gothic LT Std"/>
              </a:rPr>
              <a:t> can be used for checking the efficacy of DOAC-Stop™. 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latin typeface="Trade Gothic LT Std"/>
              </a:rPr>
              <a:t>Samples prepared with DOACs from </a:t>
            </a:r>
            <a:r>
              <a:rPr lang="en-US" sz="1400" dirty="0" err="1">
                <a:latin typeface="Trade Gothic LT Std"/>
              </a:rPr>
              <a:t>InhibiRef</a:t>
            </a:r>
            <a:r>
              <a:rPr lang="en-US" sz="1400" dirty="0">
                <a:latin typeface="Trade Gothic LT Std"/>
              </a:rPr>
              <a:t> should show restoration of original test results after treatment with DOAC-Stop™. Samples prepared with Heparin Ref should not be modified by DOAC-Stop™.​​</a:t>
            </a:r>
          </a:p>
        </p:txBody>
      </p:sp>
      <p:sp>
        <p:nvSpPr>
          <p:cNvPr id="5" name="AutoShape 2" descr="Image result for cap toda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Image result for cap toda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DB56626F-8F22-D765-BF84-4BFBB87EE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6400800"/>
            <a:ext cx="7086600" cy="365760"/>
          </a:xfrm>
        </p:spPr>
        <p:txBody>
          <a:bodyPr/>
          <a:lstStyle/>
          <a:p>
            <a:pPr algn="l"/>
            <a:r>
              <a:rPr lang="en-US" dirty="0">
                <a:latin typeface="Trade Gothic Next Light" panose="020B0403040303020004" pitchFamily="34" charset="0"/>
              </a:rPr>
              <a:t>Research use only in the U.S. and Canada. Not for use in diagnostic procedures.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82DFFEB-8374-982F-04BF-A3366829D2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638800"/>
            <a:ext cx="2057400" cy="721462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8019FAD3-EACC-99CC-5F34-F75EA8175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887896"/>
            <a:ext cx="2816225" cy="168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43275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In 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10817" y="1371600"/>
            <a:ext cx="8219244" cy="4572000"/>
          </a:xfrm>
        </p:spPr>
        <p:txBody>
          <a:bodyPr>
            <a:noAutofit/>
          </a:bodyPr>
          <a:lstStyle/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Removal by extraction of DOACs by DOAC-Stop™ allows research labs to perform clotting assays that are affected by the presence of DOACs 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It can be used for checking if DOACs are present in research samples, giving unexpectedly prolonged clotting test or abnormal chromogenic test results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Research plasmas treated with DOAC-Stop™ can be used for valid factor assays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It can prevent false LAC positive results due to DOACs in testing for lupus anticoagulants in a plasma sample in a research setting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39" y="5438664"/>
            <a:ext cx="2362200" cy="828345"/>
          </a:xfrm>
          <a:prstGeom prst="rect">
            <a:avLst/>
          </a:prstGeom>
        </p:spPr>
      </p:pic>
      <p:sp>
        <p:nvSpPr>
          <p:cNvPr id="5" name="AutoShape 2" descr="Image result for cap toda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Image result for cap toda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8D3C06CE-EB31-C75D-0D09-CA80B2AF6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6400800"/>
            <a:ext cx="7086600" cy="365760"/>
          </a:xfrm>
        </p:spPr>
        <p:txBody>
          <a:bodyPr/>
          <a:lstStyle/>
          <a:p>
            <a:pPr algn="l"/>
            <a:r>
              <a:rPr lang="en-US" dirty="0">
                <a:latin typeface="Trade Gothic Next Light" panose="020B0403040303020004" pitchFamily="34" charset="0"/>
              </a:rPr>
              <a:t>Research use only in the U.S. and Canada. Not for use in diagnostic procedures.</a:t>
            </a:r>
          </a:p>
        </p:txBody>
      </p:sp>
    </p:spTree>
    <p:extLst>
      <p:ext uri="{BB962C8B-B14F-4D97-AF65-F5344CB8AC3E}">
        <p14:creationId xmlns:p14="http://schemas.microsoft.com/office/powerpoint/2010/main" val="7735350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09329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Century Gothic" panose="020B0502020202020204" pitchFamily="34" charset="0"/>
              </a:rPr>
              <a:t>Questions? </a:t>
            </a:r>
            <a:br>
              <a:rPr lang="en-US" dirty="0">
                <a:latin typeface="Century Gothic" panose="020B0502020202020204" pitchFamily="34" charset="0"/>
              </a:rPr>
            </a:br>
            <a:r>
              <a:rPr lang="en-US" dirty="0">
                <a:latin typeface="Century Gothic" panose="020B0502020202020204" pitchFamily="34" charset="0"/>
              </a:rPr>
              <a:t>Contact a DiaPharma Scientist Today!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334000"/>
            <a:ext cx="2362200" cy="8283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1447799"/>
            <a:ext cx="3098800" cy="4648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162800" y="6371672"/>
            <a:ext cx="15408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Century Gothic" panose="020B0502020202020204" pitchFamily="34" charset="0"/>
              </a:rPr>
              <a:t>ML-00-00667Rev02</a:t>
            </a:r>
            <a:endParaRPr lang="en-US" sz="1200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49B9FD9A-892F-D21C-C49F-53C3FE35D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6400800"/>
            <a:ext cx="7086600" cy="365760"/>
          </a:xfrm>
        </p:spPr>
        <p:txBody>
          <a:bodyPr/>
          <a:lstStyle/>
          <a:p>
            <a:pPr algn="l"/>
            <a:r>
              <a:rPr lang="en-US" dirty="0">
                <a:latin typeface="Trade Gothic Next Light" panose="020B0403040303020004" pitchFamily="34" charset="0"/>
              </a:rPr>
              <a:t>Research use only in the U.S. and Canada. Not for use in diagnostic procedures.</a:t>
            </a:r>
          </a:p>
        </p:txBody>
      </p:sp>
    </p:spTree>
    <p:extLst>
      <p:ext uri="{BB962C8B-B14F-4D97-AF65-F5344CB8AC3E}">
        <p14:creationId xmlns:p14="http://schemas.microsoft.com/office/powerpoint/2010/main" val="3339045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rade Gothic LT Std" pitchFamily="50" charset="0"/>
              </a:rPr>
              <a:t>What is DOAC-Stop™?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295190"/>
            <a:ext cx="8229599" cy="4648410"/>
          </a:xfrm>
        </p:spPr>
        <p:txBody>
          <a:bodyPr>
            <a:normAutofit/>
          </a:bodyPr>
          <a:lstStyle/>
          <a:p>
            <a:pPr>
              <a:buClr>
                <a:srgbClr val="9FB8CD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It’s a sample pre-treatment</a:t>
            </a:r>
          </a:p>
          <a:p>
            <a:pPr>
              <a:buClr>
                <a:srgbClr val="9FB8CD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DOAC-Stop™ is the first general agent to neutralize DOACs (Direct Oral Anticoagulants) from plasma, for simplified testing</a:t>
            </a:r>
          </a:p>
          <a:p>
            <a:pPr>
              <a:buClr>
                <a:srgbClr val="9FB8CD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DOAC-Stop™ efficiently eliminates DOACs (Direct Oral Anticoagulants) including dabigatran, apixaban, rivaroxaban and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edoxaban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, from test plasmas with minimal effect on currently-known clotting variables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74" y="5343645"/>
            <a:ext cx="2362200" cy="828345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2D8787-8E1F-4409-62DC-498D995D2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6400800"/>
            <a:ext cx="7086600" cy="365760"/>
          </a:xfrm>
        </p:spPr>
        <p:txBody>
          <a:bodyPr/>
          <a:lstStyle/>
          <a:p>
            <a:pPr algn="l"/>
            <a:r>
              <a:rPr lang="en-US" dirty="0">
                <a:latin typeface="Trade Gothic Next Light" panose="020B0403040303020004" pitchFamily="34" charset="0"/>
              </a:rPr>
              <a:t>Research use only in the U.S. and Canada. Not for use in diagnostic procedures.</a:t>
            </a:r>
          </a:p>
        </p:txBody>
      </p:sp>
    </p:spTree>
    <p:extLst>
      <p:ext uri="{BB962C8B-B14F-4D97-AF65-F5344CB8AC3E}">
        <p14:creationId xmlns:p14="http://schemas.microsoft.com/office/powerpoint/2010/main" val="2237577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How does it work?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7019" y="1295400"/>
            <a:ext cx="7922581" cy="4585238"/>
          </a:xfrm>
        </p:spPr>
        <p:txBody>
          <a:bodyPr>
            <a:normAutofit fontScale="85000" lnSpcReduction="20000"/>
          </a:bodyPr>
          <a:lstStyle/>
          <a:p>
            <a:pPr lvl="1">
              <a:buClr>
                <a:srgbClr val="9FB8CD"/>
              </a:buClr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Adsorbent product (proprietary composition based on activated charcoal) that extracts DOACs from plasmas</a:t>
            </a:r>
          </a:p>
          <a:p>
            <a:pPr lvl="1">
              <a:buClr>
                <a:srgbClr val="9FB8CD"/>
              </a:buClr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Simple procedure: </a:t>
            </a:r>
          </a:p>
          <a:p>
            <a:pPr lvl="2">
              <a:buClr>
                <a:srgbClr val="9FB8CD"/>
              </a:buClr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add one mini-tablet or 20µL DOAC-Stop Liquid per 1ml test plasma (volume is not critical) or one micro-tablet per 0.5ml test plasma </a:t>
            </a:r>
          </a:p>
          <a:p>
            <a:pPr lvl="2">
              <a:buClr>
                <a:srgbClr val="9FB8CD"/>
              </a:buClr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Mix for 5 minutes and centrifuge down the adsorbent. </a:t>
            </a:r>
          </a:p>
          <a:p>
            <a:pPr lvl="1">
              <a:buClr>
                <a:srgbClr val="9FB8CD"/>
              </a:buClr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The resulting plasma is then depleted of DOACs</a:t>
            </a:r>
          </a:p>
          <a:p>
            <a:pPr lvl="1">
              <a:buClr>
                <a:srgbClr val="9FB8CD"/>
              </a:buClr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Yields similar APTT,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dRVVT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, PT(INR) and other results as if DOACs had not been present.</a:t>
            </a:r>
          </a:p>
          <a:p>
            <a:pPr lvl="1"/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647701"/>
            <a:ext cx="1752600" cy="614579"/>
          </a:xfrm>
          <a:prstGeom prst="rect">
            <a:avLst/>
          </a:prstGeom>
        </p:spPr>
      </p:pic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49CC895E-4E3F-84B7-1037-9986D20F6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6400800"/>
            <a:ext cx="7086600" cy="365760"/>
          </a:xfrm>
        </p:spPr>
        <p:txBody>
          <a:bodyPr/>
          <a:lstStyle/>
          <a:p>
            <a:pPr algn="l"/>
            <a:r>
              <a:rPr lang="en-US" dirty="0">
                <a:latin typeface="Trade Gothic Next Light" panose="020B0403040303020004" pitchFamily="34" charset="0"/>
              </a:rPr>
              <a:t>Research use only in the U.S. and Canada. Not for use in diagnostic procedures.</a:t>
            </a:r>
          </a:p>
        </p:txBody>
      </p:sp>
    </p:spTree>
    <p:extLst>
      <p:ext uri="{BB962C8B-B14F-4D97-AF65-F5344CB8AC3E}">
        <p14:creationId xmlns:p14="http://schemas.microsoft.com/office/powerpoint/2010/main" val="718520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Tips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7019" y="1295400"/>
            <a:ext cx="7922581" cy="4585238"/>
          </a:xfrm>
        </p:spPr>
        <p:txBody>
          <a:bodyPr>
            <a:normAutofit/>
          </a:bodyPr>
          <a:lstStyle/>
          <a:p>
            <a:pPr lvl="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Mix with test plasmas for 5 minutes </a:t>
            </a:r>
            <a:r>
              <a:rPr lang="en-US" sz="28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after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 the mini or micro-tablet has fully dispersed, NOT from the time of its addition</a:t>
            </a:r>
          </a:p>
          <a:p>
            <a:pPr lvl="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Shake DOAC-Stop Liquid vigorously before use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A longer incubation time could be used if not fully dispersed within 5 minutes, although studies show still effective.</a:t>
            </a:r>
            <a:endParaRPr lang="en-US" sz="6600" dirty="0">
              <a:solidFill>
                <a:schemeClr val="tx1">
                  <a:lumMod val="85000"/>
                  <a:lumOff val="15000"/>
                </a:schemeClr>
              </a:solidFill>
              <a:latin typeface="Trade Gothic LT Std" pitchFamily="50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19" y="5466465"/>
            <a:ext cx="2362200" cy="828345"/>
          </a:xfrm>
          <a:prstGeom prst="rect">
            <a:avLst/>
          </a:prstGeom>
        </p:spPr>
      </p:pic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7521C982-0920-2E32-263D-0264A1D0C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6400800"/>
            <a:ext cx="7086600" cy="365760"/>
          </a:xfrm>
        </p:spPr>
        <p:txBody>
          <a:bodyPr/>
          <a:lstStyle/>
          <a:p>
            <a:pPr algn="l"/>
            <a:r>
              <a:rPr lang="en-US" dirty="0">
                <a:latin typeface="Trade Gothic Next Light" panose="020B0403040303020004" pitchFamily="34" charset="0"/>
              </a:rPr>
              <a:t>Research use only in the U.S. and Canada. Not for use in diagnostic procedures.</a:t>
            </a:r>
          </a:p>
        </p:txBody>
      </p:sp>
    </p:spTree>
    <p:extLst>
      <p:ext uri="{BB962C8B-B14F-4D97-AF65-F5344CB8AC3E}">
        <p14:creationId xmlns:p14="http://schemas.microsoft.com/office/powerpoint/2010/main" val="2644867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DOAC-Stop Applications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7019" y="1295400"/>
            <a:ext cx="7922581" cy="4585238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Plasmas treated with DOAC-Stop™ can be used for reliable routine assessment of known blood coagulation parameters in research settings. 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The degree of shortening induced by DOAC-Stop in a clotting time test depends on the concentration and type of DOAC as well as the on the underlying plasma itself.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10" y="5466465"/>
            <a:ext cx="2362200" cy="828345"/>
          </a:xfrm>
          <a:prstGeom prst="rect">
            <a:avLst/>
          </a:prstGeom>
        </p:spPr>
      </p:pic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C1B8AEA9-D48D-DBCE-7509-4B763DBDC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6400800"/>
            <a:ext cx="7086600" cy="365760"/>
          </a:xfrm>
        </p:spPr>
        <p:txBody>
          <a:bodyPr/>
          <a:lstStyle/>
          <a:p>
            <a:pPr algn="l"/>
            <a:r>
              <a:rPr lang="en-US" dirty="0">
                <a:latin typeface="Trade Gothic Next Light" panose="020B0403040303020004" pitchFamily="34" charset="0"/>
              </a:rPr>
              <a:t>Research use only in the U.S. and Canada. Not for use in diagnostic procedures.</a:t>
            </a:r>
          </a:p>
        </p:txBody>
      </p:sp>
    </p:spTree>
    <p:extLst>
      <p:ext uri="{BB962C8B-B14F-4D97-AF65-F5344CB8AC3E}">
        <p14:creationId xmlns:p14="http://schemas.microsoft.com/office/powerpoint/2010/main" val="463411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A2145-635C-4E52-A3A9-5B3A15BE5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FC049-3DAC-0A10-47BB-491DEF77F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DOAC-Stop Applications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9B95D-042E-F589-C558-4AD653E3BAC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7019" y="1295400"/>
            <a:ext cx="8379781" cy="4585238"/>
          </a:xfrm>
        </p:spPr>
        <p:txBody>
          <a:bodyPr>
            <a:normAutofit fontScale="92500" lnSpcReduction="10000"/>
          </a:bodyPr>
          <a:lstStyle/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Clotting time results with DOAC sensitive tests such as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dRVVT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 and APTT tests, may be expressed as ratios of test result before to that obtained after DOAC-Stop™ treatment. 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This ratio ranges upward from 1.0 and correlates positively with DOAC concentration depending on which DOAC and test is used. 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This “Correction Ratio” where the clotting test result before sample treatment by DOAC-Stop™ is divided by the clotting test results after treatment by DOAC-Stop™, may be useful with high phospholipid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dRVVT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 reagents</a:t>
            </a:r>
          </a:p>
          <a:p>
            <a:endParaRPr lang="en-US" sz="2800" dirty="0">
              <a:latin typeface="Trade Gothic LT Std" pitchFamily="50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E73AF0-218F-B2D4-C471-50FCE80304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562600"/>
            <a:ext cx="2073825" cy="727222"/>
          </a:xfrm>
          <a:prstGeom prst="rect">
            <a:avLst/>
          </a:prstGeom>
        </p:spPr>
      </p:pic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F2FCF0C6-BBE0-8E90-52A2-8BCD43B51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6400800"/>
            <a:ext cx="7086600" cy="365760"/>
          </a:xfrm>
        </p:spPr>
        <p:txBody>
          <a:bodyPr/>
          <a:lstStyle/>
          <a:p>
            <a:pPr algn="l"/>
            <a:r>
              <a:rPr lang="en-US" dirty="0">
                <a:latin typeface="Trade Gothic Next Light" panose="020B0403040303020004" pitchFamily="34" charset="0"/>
              </a:rPr>
              <a:t>Research use only in the U.S. and Canada. Not for use in diagnostic procedures.</a:t>
            </a:r>
          </a:p>
        </p:txBody>
      </p:sp>
    </p:spTree>
    <p:extLst>
      <p:ext uri="{BB962C8B-B14F-4D97-AF65-F5344CB8AC3E}">
        <p14:creationId xmlns:p14="http://schemas.microsoft.com/office/powerpoint/2010/main" val="1881463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How much does it remove?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1356" y="1371600"/>
            <a:ext cx="7381044" cy="4572000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DOAC-Stop™ mini tabs absorb up to an estimated 2,000ng/ml of any DOAC in less than 10 minutes.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Leaves no residual effect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486400"/>
            <a:ext cx="2362200" cy="828345"/>
          </a:xfrm>
          <a:prstGeom prst="rect">
            <a:avLst/>
          </a:prstGeom>
        </p:spPr>
      </p:pic>
      <p:sp>
        <p:nvSpPr>
          <p:cNvPr id="5" name="AutoShape 2" descr="Image result for cap toda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Image result for cap toda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839AD97D-C84F-19CC-7663-D22DDF0E6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6400800"/>
            <a:ext cx="7086600" cy="365760"/>
          </a:xfrm>
        </p:spPr>
        <p:txBody>
          <a:bodyPr/>
          <a:lstStyle/>
          <a:p>
            <a:pPr algn="l"/>
            <a:r>
              <a:rPr lang="en-US" dirty="0">
                <a:latin typeface="Trade Gothic Next Light" panose="020B0403040303020004" pitchFamily="34" charset="0"/>
              </a:rPr>
              <a:t>Research use only in the U.S. and Canada. Not for use in diagnostic procedures.</a:t>
            </a:r>
          </a:p>
        </p:txBody>
      </p:sp>
    </p:spTree>
    <p:extLst>
      <p:ext uri="{BB962C8B-B14F-4D97-AF65-F5344CB8AC3E}">
        <p14:creationId xmlns:p14="http://schemas.microsoft.com/office/powerpoint/2010/main" val="1477211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What About Heparin and Warfarin?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1356" y="1371600"/>
            <a:ext cx="8219244" cy="4572000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There is negligible interference with vitamin K antagonist or heparinoid anticoagulants.</a:t>
            </a:r>
          </a:p>
          <a:p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</a:endParaRPr>
          </a:p>
          <a:p>
            <a:endParaRPr lang="en-US" sz="2800" dirty="0">
              <a:latin typeface="Century Gothic" panose="020B0502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5486400"/>
            <a:ext cx="2362200" cy="828345"/>
          </a:xfrm>
          <a:prstGeom prst="rect">
            <a:avLst/>
          </a:prstGeom>
        </p:spPr>
      </p:pic>
      <p:sp>
        <p:nvSpPr>
          <p:cNvPr id="5" name="AutoShape 2" descr="Image result for cap toda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Image result for cap toda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3539492"/>
              </p:ext>
            </p:extLst>
          </p:nvPr>
        </p:nvGraphicFramePr>
        <p:xfrm>
          <a:off x="1104900" y="2368826"/>
          <a:ext cx="6096000" cy="2133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rade Gothic LT Std" pitchFamily="50" charset="0"/>
                        </a:rPr>
                        <a:t>Works On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rade Gothic LT Std" pitchFamily="50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rade Gothic LT Std" pitchFamily="50" charset="0"/>
                        </a:rPr>
                        <a:t>May Work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rade Gothic LT Std" pitchFamily="50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rade Gothic LT Std" pitchFamily="50" charset="0"/>
                        </a:rPr>
                        <a:t>Doesn’t Work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rade Gothic LT Std" pitchFamily="50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rade Gothic LT Std" pitchFamily="50" charset="0"/>
                        </a:rPr>
                        <a:t>Dabigatran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rade Gothic LT Std" pitchFamily="50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rade Gothic LT Std" pitchFamily="50" charset="0"/>
                        </a:rPr>
                        <a:t>Hirudin</a:t>
                      </a:r>
                      <a:r>
                        <a:rPr lang="en-US" sz="1600" dirty="0">
                          <a:effectLst/>
                          <a:latin typeface="Trade Gothic LT Std" pitchFamily="50" charset="0"/>
                        </a:rPr>
                        <a:t>*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rade Gothic LT Std" pitchFamily="50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rade Gothic LT Std" pitchFamily="50" charset="0"/>
                        </a:rPr>
                        <a:t>Heparin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rade Gothic LT Std" pitchFamily="50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rade Gothic LT Std" pitchFamily="50" charset="0"/>
                        </a:rPr>
                        <a:t>Apixaban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rade Gothic LT Std" pitchFamily="50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rade Gothic LT Std" pitchFamily="50" charset="0"/>
                        </a:rPr>
                        <a:t>Bivalirudin</a:t>
                      </a:r>
                      <a:r>
                        <a:rPr lang="en-US" sz="1600" dirty="0">
                          <a:effectLst/>
                          <a:latin typeface="Trade Gothic LT Std" pitchFamily="50" charset="0"/>
                        </a:rPr>
                        <a:t>*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rade Gothic LT Std" pitchFamily="50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rade Gothic LT Std" pitchFamily="50" charset="0"/>
                        </a:rPr>
                        <a:t> Warfarin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rade Gothic LT Std" pitchFamily="50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rade Gothic LT Std" pitchFamily="50" charset="0"/>
                        </a:rPr>
                        <a:t>Rivaroxaban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rade Gothic LT Std" pitchFamily="50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rade Gothic LT Std" pitchFamily="50" charset="0"/>
                        </a:rPr>
                        <a:t>Lepirudin</a:t>
                      </a:r>
                      <a:r>
                        <a:rPr lang="en-US" sz="1600" dirty="0">
                          <a:effectLst/>
                          <a:latin typeface="Trade Gothic LT Std" pitchFamily="50" charset="0"/>
                        </a:rPr>
                        <a:t>*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rade Gothic LT Std" pitchFamily="50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rade Gothic LT Std" pitchFamily="50" charset="0"/>
                        </a:rPr>
                        <a:t> 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rade Gothic LT Std" pitchFamily="50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rade Gothic LT Std" pitchFamily="50" charset="0"/>
                        </a:rPr>
                        <a:t>Edoxaban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rade Gothic LT Std" pitchFamily="50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rade Gothic LT Std" pitchFamily="50" charset="0"/>
                        </a:rPr>
                        <a:t> </a:t>
                      </a:r>
                      <a:r>
                        <a:rPr lang="en-US" sz="1600" dirty="0" err="1">
                          <a:effectLst/>
                          <a:latin typeface="Trade Gothic LT Std" pitchFamily="50" charset="0"/>
                        </a:rPr>
                        <a:t>Argatroban</a:t>
                      </a:r>
                      <a:r>
                        <a:rPr lang="en-US" sz="1600" dirty="0">
                          <a:effectLst/>
                          <a:latin typeface="Trade Gothic LT Std" pitchFamily="50" charset="0"/>
                        </a:rPr>
                        <a:t>*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rade Gothic LT Std" pitchFamily="50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rade Gothic LT Std" pitchFamily="50" charset="0"/>
                        </a:rPr>
                        <a:t> 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rade Gothic LT Std" pitchFamily="50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033878" y="4608141"/>
            <a:ext cx="6934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*Bivalirudin is similar to hirudin and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lepirudin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 and has shown to be extracted by DOAC-Stop from plasmas, although more slowly than DOACs, being of higher MW. </a:t>
            </a: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DB60EB4D-577F-7BE5-FC17-B5037E0D6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6400800"/>
            <a:ext cx="7086600" cy="365760"/>
          </a:xfrm>
        </p:spPr>
        <p:txBody>
          <a:bodyPr/>
          <a:lstStyle/>
          <a:p>
            <a:pPr algn="l"/>
            <a:r>
              <a:rPr lang="en-US" dirty="0">
                <a:latin typeface="Trade Gothic Next Light" panose="020B0403040303020004" pitchFamily="34" charset="0"/>
              </a:rPr>
              <a:t>Research use only in the U.S. and Canada. Not for use in diagnostic procedures.</a:t>
            </a:r>
          </a:p>
        </p:txBody>
      </p:sp>
    </p:spTree>
    <p:extLst>
      <p:ext uri="{BB962C8B-B14F-4D97-AF65-F5344CB8AC3E}">
        <p14:creationId xmlns:p14="http://schemas.microsoft.com/office/powerpoint/2010/main" val="4236175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What about other proteins?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1356" y="1371600"/>
            <a:ext cx="8371644" cy="4572000"/>
          </a:xfrm>
        </p:spPr>
        <p:txBody>
          <a:bodyPr>
            <a:normAutofit fontScale="92500" lnSpcReduction="20000"/>
          </a:bodyPr>
          <a:lstStyle/>
          <a:p>
            <a:pPr lvl="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Specificity for neutralizing DOACs is at least partly due to molecular size. </a:t>
            </a:r>
          </a:p>
          <a:p>
            <a:pPr lvl="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Practically all proteins, clotting factors and inhibitors of physiological origin affecting coagulation tests have molecular size above approximately 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30,000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kDa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. </a:t>
            </a:r>
          </a:p>
          <a:p>
            <a:pPr lvl="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The adsorbing agent in DOAC-Stop™ has a pore capacity of approximately 5000</a:t>
            </a:r>
          </a:p>
          <a:p>
            <a:pPr lvl="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AU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Therefore, activated charcoal-based product extracts DOACs efficiently with no effect on heparin-type anticoagulants. 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ade Gothic LT Std" pitchFamily="50" charset="0"/>
              </a:rPr>
              <a:t>Each lab must validate the assay to ensure no DOAC-Stop™ binding of other proteins that could affect other assays</a:t>
            </a:r>
          </a:p>
          <a:p>
            <a:endParaRPr lang="en-US" sz="2800" dirty="0">
              <a:latin typeface="Trade Gothic LT Std" pitchFamily="50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43" y="5611913"/>
            <a:ext cx="1891748" cy="663373"/>
          </a:xfrm>
          <a:prstGeom prst="rect">
            <a:avLst/>
          </a:prstGeom>
        </p:spPr>
      </p:pic>
      <p:sp>
        <p:nvSpPr>
          <p:cNvPr id="5" name="AutoShape 2" descr="Image result for cap toda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Image result for cap toda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C69BD125-5B27-E14F-C187-9E33B904B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6400800"/>
            <a:ext cx="7086600" cy="365760"/>
          </a:xfrm>
        </p:spPr>
        <p:txBody>
          <a:bodyPr/>
          <a:lstStyle/>
          <a:p>
            <a:pPr algn="l"/>
            <a:r>
              <a:rPr lang="en-US" dirty="0">
                <a:latin typeface="Trade Gothic Next Light" panose="020B0403040303020004" pitchFamily="34" charset="0"/>
              </a:rPr>
              <a:t>Research use only in the U.S. and Canada. Not for use in diagnostic procedures.</a:t>
            </a:r>
          </a:p>
        </p:txBody>
      </p:sp>
    </p:spTree>
    <p:extLst>
      <p:ext uri="{BB962C8B-B14F-4D97-AF65-F5344CB8AC3E}">
        <p14:creationId xmlns:p14="http://schemas.microsoft.com/office/powerpoint/2010/main" val="6665250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DPG-Sales-Meeting-Template</Template>
  <TotalTime>1501</TotalTime>
  <Words>1175</Words>
  <Application>Microsoft Office PowerPoint</Application>
  <PresentationFormat>On-screen Show (4:3)</PresentationFormat>
  <Paragraphs>105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Aptos</vt:lpstr>
      <vt:lpstr>Bookman Old Style</vt:lpstr>
      <vt:lpstr>Century Gothic</vt:lpstr>
      <vt:lpstr>Gill Sans MT</vt:lpstr>
      <vt:lpstr>Trade Gothic LT Std</vt:lpstr>
      <vt:lpstr>Trade Gothic Next Light</vt:lpstr>
      <vt:lpstr>Wingdings</vt:lpstr>
      <vt:lpstr>Wingdings 3</vt:lpstr>
      <vt:lpstr>Origin</vt:lpstr>
      <vt:lpstr>   DOAC-Stop™    Research Use Only. Not for use in diagnostic procedures.</vt:lpstr>
      <vt:lpstr>What is DOAC-Stop™?</vt:lpstr>
      <vt:lpstr>How does it work?</vt:lpstr>
      <vt:lpstr>Tips </vt:lpstr>
      <vt:lpstr>DOAC-Stop Applications </vt:lpstr>
      <vt:lpstr>DOAC-Stop Applications </vt:lpstr>
      <vt:lpstr>How much does it remove? </vt:lpstr>
      <vt:lpstr>What About Heparin and Warfarin?</vt:lpstr>
      <vt:lpstr>What about other proteins? </vt:lpstr>
      <vt:lpstr>Packaging</vt:lpstr>
      <vt:lpstr>InhibiRef Tubes</vt:lpstr>
      <vt:lpstr>In Conclusion</vt:lpstr>
      <vt:lpstr>Questions?  Contact a DiaPharma Scientist Today! </vt:lpstr>
    </vt:vector>
  </TitlesOfParts>
  <Company>Diapharma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Update</dc:title>
  <dc:creator>Jennifer Kiblinger</dc:creator>
  <cp:lastModifiedBy>Kate DeJulius</cp:lastModifiedBy>
  <cp:revision>270</cp:revision>
  <cp:lastPrinted>2015-11-19T21:09:46Z</cp:lastPrinted>
  <dcterms:created xsi:type="dcterms:W3CDTF">2014-08-06T16:57:44Z</dcterms:created>
  <dcterms:modified xsi:type="dcterms:W3CDTF">2026-06-22T17:28:05Z</dcterms:modified>
</cp:coreProperties>
</file>